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1" r:id="rId2"/>
  </p:sldMasterIdLst>
  <p:notesMasterIdLst>
    <p:notesMasterId r:id="rId40"/>
  </p:notesMasterIdLst>
  <p:handoutMasterIdLst>
    <p:handoutMasterId r:id="rId41"/>
  </p:handoutMasterIdLst>
  <p:sldIdLst>
    <p:sldId id="321" r:id="rId3"/>
    <p:sldId id="322" r:id="rId4"/>
    <p:sldId id="262" r:id="rId5"/>
    <p:sldId id="288" r:id="rId6"/>
    <p:sldId id="289" r:id="rId7"/>
    <p:sldId id="320" r:id="rId8"/>
    <p:sldId id="291" r:id="rId9"/>
    <p:sldId id="292" r:id="rId10"/>
    <p:sldId id="323" r:id="rId11"/>
    <p:sldId id="328" r:id="rId12"/>
    <p:sldId id="294" r:id="rId13"/>
    <p:sldId id="295" r:id="rId14"/>
    <p:sldId id="296" r:id="rId15"/>
    <p:sldId id="297" r:id="rId16"/>
    <p:sldId id="293" r:id="rId17"/>
    <p:sldId id="298" r:id="rId18"/>
    <p:sldId id="325" r:id="rId19"/>
    <p:sldId id="300" r:id="rId20"/>
    <p:sldId id="301" r:id="rId21"/>
    <p:sldId id="302" r:id="rId22"/>
    <p:sldId id="303" r:id="rId23"/>
    <p:sldId id="327" r:id="rId24"/>
    <p:sldId id="304" r:id="rId25"/>
    <p:sldId id="305" r:id="rId26"/>
    <p:sldId id="306" r:id="rId27"/>
    <p:sldId id="307" r:id="rId28"/>
    <p:sldId id="308" r:id="rId29"/>
    <p:sldId id="326" r:id="rId30"/>
    <p:sldId id="310" r:id="rId31"/>
    <p:sldId id="312" r:id="rId32"/>
    <p:sldId id="313" r:id="rId33"/>
    <p:sldId id="314" r:id="rId34"/>
    <p:sldId id="315" r:id="rId35"/>
    <p:sldId id="316" r:id="rId36"/>
    <p:sldId id="317" r:id="rId37"/>
    <p:sldId id="319" r:id="rId38"/>
    <p:sldId id="318" r:id="rId39"/>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9" name="Lindsey Kaetzel" initials="LK [27]" lastIdx="1" clrIdx="28">
    <p:extLst/>
  </p:cmAuthor>
  <p:cmAuthor id="1" name="Haley Ruffner" initials="HR" lastIdx="28" clrIdx="0">
    <p:extLst/>
  </p:cmAuthor>
  <p:cmAuthor id="30" name="Lindsey Kaetzel" initials="LK [19] [2]" lastIdx="1" clrIdx="29">
    <p:extLst/>
  </p:cmAuthor>
  <p:cmAuthor id="2" name="Lindsey Kaetzel" initials="LK" lastIdx="1" clrIdx="1">
    <p:extLst/>
  </p:cmAuthor>
  <p:cmAuthor id="3" name="Lindsey Kaetzel" initials="LK [2]" lastIdx="1" clrIdx="2">
    <p:extLst/>
  </p:cmAuthor>
  <p:cmAuthor id="4" name="Lindsey Kaetzel" initials="LK [3]" lastIdx="1" clrIdx="3">
    <p:extLst/>
  </p:cmAuthor>
  <p:cmAuthor id="5" name="Lindsey Kaetzel" initials="LK [4]" lastIdx="1" clrIdx="4">
    <p:extLst/>
  </p:cmAuthor>
  <p:cmAuthor id="6" name="Lindsey Kaetzel" initials="LK [5]" lastIdx="1" clrIdx="5">
    <p:extLst/>
  </p:cmAuthor>
  <p:cmAuthor id="7" name="Lindsey Kaetzel" initials="LK [6]" lastIdx="1" clrIdx="6">
    <p:extLst/>
  </p:cmAuthor>
  <p:cmAuthor id="8" name="Lindsey Kaetzel" initials="LK [7]" lastIdx="1" clrIdx="7">
    <p:extLst/>
  </p:cmAuthor>
  <p:cmAuthor id="9" name="Lindsey Kaetzel" initials="LK [8]" lastIdx="1" clrIdx="8">
    <p:extLst/>
  </p:cmAuthor>
  <p:cmAuthor id="10" name="Lindsey Kaetzel" initials="LK [9]" lastIdx="1" clrIdx="9">
    <p:extLst/>
  </p:cmAuthor>
  <p:cmAuthor id="11" name="Lindsey Kaetzel" initials="LK [10]" lastIdx="1" clrIdx="10">
    <p:extLst/>
  </p:cmAuthor>
  <p:cmAuthor id="12" name="Lindsey Kaetzel" initials="LK [11]" lastIdx="1" clrIdx="11">
    <p:extLst/>
  </p:cmAuthor>
  <p:cmAuthor id="13" name="Lindsey Kaetzel" initials="LK [12]" lastIdx="1" clrIdx="12">
    <p:extLst/>
  </p:cmAuthor>
  <p:cmAuthor id="14" name="Lindsey Kaetzel" initials="LK [13]" lastIdx="1" clrIdx="13">
    <p:extLst/>
  </p:cmAuthor>
  <p:cmAuthor id="15" name="Lindsey Kaetzel" initials="LK [14]" lastIdx="1" clrIdx="14">
    <p:extLst/>
  </p:cmAuthor>
  <p:cmAuthor id="16" name="Lindsey Kaetzel" initials="LK [15]" lastIdx="1" clrIdx="15">
    <p:extLst/>
  </p:cmAuthor>
  <p:cmAuthor id="17" name="Lindsey Kaetzel" initials="LK [16]" lastIdx="1" clrIdx="16">
    <p:extLst/>
  </p:cmAuthor>
  <p:cmAuthor id="18" name="Lindsey Kaetzel" initials="LK [17]" lastIdx="1" clrIdx="17">
    <p:extLst/>
  </p:cmAuthor>
  <p:cmAuthor id="19" name="Lindsey Kaetzel" initials="LK [18]" lastIdx="1" clrIdx="18">
    <p:extLst/>
  </p:cmAuthor>
  <p:cmAuthor id="20" name="Lindsey Kaetzel" initials="LK [19]" lastIdx="1" clrIdx="19">
    <p:extLst/>
  </p:cmAuthor>
  <p:cmAuthor id="21" name="Lindsey Kaetzel" initials="LK [20]" lastIdx="1" clrIdx="20">
    <p:extLst/>
  </p:cmAuthor>
  <p:cmAuthor id="22" name="Lindsey Kaetzel" initials="LK [21]" lastIdx="1" clrIdx="21">
    <p:extLst/>
  </p:cmAuthor>
  <p:cmAuthor id="23" name="Lindsey Kaetzel" initials="LK [22]" lastIdx="1" clrIdx="22">
    <p:extLst/>
  </p:cmAuthor>
  <p:cmAuthor id="24" name="Lindsey Kaetzel" initials="LK [23]" lastIdx="1" clrIdx="23">
    <p:extLst/>
  </p:cmAuthor>
  <p:cmAuthor id="25" name="Lindsey Kaetzel" initials="LK [24]" lastIdx="1" clrIdx="24">
    <p:extLst/>
  </p:cmAuthor>
  <p:cmAuthor id="26" name="Lindsey Kaetzel" initials="LK [25]" lastIdx="1" clrIdx="25">
    <p:extLst/>
  </p:cmAuthor>
  <p:cmAuthor id="27" name="Lindsey Kaetzel" initials="LK [26]" lastIdx="1" clrIdx="26">
    <p:extLst/>
  </p:cmAuthor>
  <p:cmAuthor id="28" name="Lindsey Kaetzel" initials="LK [3] [2]" lastIdx="1" clrIdx="27">
    <p:extLst/>
  </p:cmAuthor>
</p:cmAuthorLst>
</file>

<file path=ppt/flatworld.xml><?xml version="1.0" encoding="utf-8"?>
<FlatWorld>Created exclusively for Kevin Sly (slyke@gram.edu)</FlatWorld>
</file>

<file path=ppt/presProps.xml><?xml version="1.0" encoding="utf-8"?>
<p:presentationPr xmlns:a="http://schemas.openxmlformats.org/drawingml/2006/main" xmlns:r="http://schemas.openxmlformats.org/officeDocument/2006/relationships" xmlns:p="http://schemas.openxmlformats.org/presentationml/2006/main">
  <p:clrMru>
    <a:srgbClr val="006CA7"/>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51"/>
    <p:restoredTop sz="93103"/>
  </p:normalViewPr>
  <p:slideViewPr>
    <p:cSldViewPr snapToGrid="0" snapToObjects="1">
      <p:cViewPr>
        <p:scale>
          <a:sx n="80" d="100"/>
          <a:sy n="80" d="100"/>
        </p:scale>
        <p:origin x="168" y="336"/>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
  <Relationship Id="rId46" Type="http://schemas.openxmlformats.org/officeDocument/2006/relationships/tableStyles" Target="tableStyles.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slide" Target="slides/slide22.xml"/>
  <Relationship Id="rId25" Type="http://schemas.openxmlformats.org/officeDocument/2006/relationships/slide" Target="slides/slide23.xml"/>
  <Relationship Id="rId26" Type="http://schemas.openxmlformats.org/officeDocument/2006/relationships/slide" Target="slides/slide24.xml"/>
  <Relationship Id="rId27" Type="http://schemas.openxmlformats.org/officeDocument/2006/relationships/slide" Target="slides/slide25.xml"/>
  <Relationship Id="rId28" Type="http://schemas.openxmlformats.org/officeDocument/2006/relationships/slide" Target="slides/slide26.xml"/>
  <Relationship Id="rId29" Type="http://schemas.openxmlformats.org/officeDocument/2006/relationships/slide" Target="slides/slide27.xml"/>
  <Relationship Id="rId1" Type="http://schemas.openxmlformats.org/officeDocument/2006/relationships/slideMaster" Target="slideMasters/slideMaster1.xml"/>
  <Relationship Id="rId2" Type="http://schemas.openxmlformats.org/officeDocument/2006/relationships/slideMaster" Target="slideMasters/slideMaster2.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30" Type="http://schemas.openxmlformats.org/officeDocument/2006/relationships/slide" Target="slides/slide28.xml"/>
  <Relationship Id="rId31" Type="http://schemas.openxmlformats.org/officeDocument/2006/relationships/slide" Target="slides/slide29.xml"/>
  <Relationship Id="rId32" Type="http://schemas.openxmlformats.org/officeDocument/2006/relationships/slide" Target="slides/slide30.xml"/>
  <Relationship Id="rId9" Type="http://schemas.openxmlformats.org/officeDocument/2006/relationships/slide" Target="slides/slide7.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33" Type="http://schemas.openxmlformats.org/officeDocument/2006/relationships/slide" Target="slides/slide31.xml"/>
  <Relationship Id="rId34" Type="http://schemas.openxmlformats.org/officeDocument/2006/relationships/slide" Target="slides/slide32.xml"/>
  <Relationship Id="rId35" Type="http://schemas.openxmlformats.org/officeDocument/2006/relationships/slide" Target="slides/slide33.xml"/>
  <Relationship Id="rId36" Type="http://schemas.openxmlformats.org/officeDocument/2006/relationships/slide" Target="slides/slide34.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37" Type="http://schemas.openxmlformats.org/officeDocument/2006/relationships/slide" Target="slides/slide35.xml"/>
  <Relationship Id="rId38" Type="http://schemas.openxmlformats.org/officeDocument/2006/relationships/slide" Target="slides/slide36.xml"/>
  <Relationship Id="rId39" Type="http://schemas.openxmlformats.org/officeDocument/2006/relationships/slide" Target="slides/slide37.xml"/>
  <Relationship Id="rId40" Type="http://schemas.openxmlformats.org/officeDocument/2006/relationships/notesMaster" Target="notesMasters/notesMaster1.xml"/>
  <Relationship Id="rId41" Type="http://schemas.openxmlformats.org/officeDocument/2006/relationships/handoutMaster" Target="handoutMasters/handoutMaster1.xml"/>
  <Relationship Id="rId42" Type="http://schemas.openxmlformats.org/officeDocument/2006/relationships/commentAuthors" Target="commentAuthors.xml"/>
  <Relationship Id="rId43" Type="http://schemas.openxmlformats.org/officeDocument/2006/relationships/presProps" Target="presProps.xml"/>
  <Relationship Id="rId44" Type="http://schemas.openxmlformats.org/officeDocument/2006/relationships/viewProps" Target="viewProps.xml"/>
  <Relationship Id="rId45" Type="http://schemas.openxmlformats.org/officeDocument/2006/relationships/theme" Target="theme/theme1.xml"/>
  <Relationship Id="fw1756c2d6a52c13" Type="http://schemas.openxmlformats.org/officeDocument/2006/relationships/flatworld" Target="flatworld.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6725"/>
          </a:xfrm>
          <a:prstGeom prst="rect">
            <a:avLst/>
          </a:prstGeom>
        </p:spPr>
        <p:txBody>
          <a:bodyPr vert="horz" lIns="91440" tIns="45720" rIns="91440" bIns="45720" rtlCol="0"/>
          <a:lstStyle>
            <a:lvl1pPr algn="r">
              <a:defRPr sz="1200"/>
            </a:lvl1pPr>
          </a:lstStyle>
          <a:p>
            <a:fld id="{B042A430-381A-4383-976B-05CECF89CCEE}" type="datetimeFigureOut">
              <a:rPr lang="en-US" smtClean="0"/>
              <a:t>12/23/19</a:t>
            </a:fld>
            <a:endParaRPr lang="en-US" dirty="0"/>
          </a:p>
        </p:txBody>
      </p:sp>
      <p:sp>
        <p:nvSpPr>
          <p:cNvPr id="4" name="Footer Placeholder 3"/>
          <p:cNvSpPr>
            <a:spLocks noGrp="1"/>
          </p:cNvSpPr>
          <p:nvPr>
            <p:ph type="ftr" sz="quarter" idx="2"/>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675"/>
            <a:ext cx="2971800" cy="466725"/>
          </a:xfrm>
          <a:prstGeom prst="rect">
            <a:avLst/>
          </a:prstGeom>
        </p:spPr>
        <p:txBody>
          <a:bodyPr vert="horz" lIns="91440" tIns="45720" rIns="91440" bIns="45720" rtlCol="0" anchor="b"/>
          <a:lstStyle>
            <a:lvl1pPr algn="r">
              <a:defRPr sz="1200"/>
            </a:lvl1pPr>
          </a:lstStyle>
          <a:p>
            <a:fld id="{46D0E96F-6A81-4D56-8D00-9ECDC62D153D}" type="slidenum">
              <a:rPr lang="en-US" smtClean="0"/>
              <a:t>‹#›</a:t>
            </a:fld>
            <a:endParaRPr lang="en-US" dirty="0"/>
          </a:p>
        </p:txBody>
      </p:sp>
    </p:spTree>
    <p:extLst>
      <p:ext uri="{BB962C8B-B14F-4D97-AF65-F5344CB8AC3E}">
        <p14:creationId xmlns:p14="http://schemas.microsoft.com/office/powerpoint/2010/main" val="2689842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7FC2F2DF-5D7A-9948-9B86-29734985691C}" type="datetimeFigureOut">
              <a:rPr lang="en-US" smtClean="0"/>
              <a:t>12/23/19</a:t>
            </a:fld>
            <a:endParaRPr lang="en-US" dirty="0"/>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C4CB07D8-2A0C-2D4C-A35C-57D0634ECA6F}" type="slidenum">
              <a:rPr lang="en-US" smtClean="0"/>
              <a:t>‹#›</a:t>
            </a:fld>
            <a:endParaRPr lang="en-US" dirty="0"/>
          </a:p>
        </p:txBody>
      </p:sp>
    </p:spTree>
    <p:extLst>
      <p:ext uri="{BB962C8B-B14F-4D97-AF65-F5344CB8AC3E}">
        <p14:creationId xmlns:p14="http://schemas.microsoft.com/office/powerpoint/2010/main" val="2121172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B07D8-2A0C-2D4C-A35C-57D0634ECA6F}" type="slidenum">
              <a:rPr lang="en-US" smtClean="0"/>
              <a:t>1</a:t>
            </a:fld>
            <a:endParaRPr lang="en-US" dirty="0"/>
          </a:p>
        </p:txBody>
      </p:sp>
    </p:spTree>
    <p:extLst>
      <p:ext uri="{BB962C8B-B14F-4D97-AF65-F5344CB8AC3E}">
        <p14:creationId xmlns:p14="http://schemas.microsoft.com/office/powerpoint/2010/main" val="2981139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B07D8-2A0C-2D4C-A35C-57D0634ECA6F}" type="slidenum">
              <a:rPr lang="en-US" smtClean="0"/>
              <a:t>13</a:t>
            </a:fld>
            <a:endParaRPr lang="en-US" dirty="0"/>
          </a:p>
        </p:txBody>
      </p:sp>
    </p:spTree>
    <p:extLst>
      <p:ext uri="{BB962C8B-B14F-4D97-AF65-F5344CB8AC3E}">
        <p14:creationId xmlns:p14="http://schemas.microsoft.com/office/powerpoint/2010/main" val="34062478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B07D8-2A0C-2D4C-A35C-57D0634ECA6F}" type="slidenum">
              <a:rPr lang="en-US" smtClean="0"/>
              <a:t>14</a:t>
            </a:fld>
            <a:endParaRPr lang="en-US" dirty="0"/>
          </a:p>
        </p:txBody>
      </p:sp>
    </p:spTree>
    <p:extLst>
      <p:ext uri="{BB962C8B-B14F-4D97-AF65-F5344CB8AC3E}">
        <p14:creationId xmlns:p14="http://schemas.microsoft.com/office/powerpoint/2010/main" val="9146370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B07D8-2A0C-2D4C-A35C-57D0634ECA6F}" type="slidenum">
              <a:rPr lang="en-US" smtClean="0"/>
              <a:t>15</a:t>
            </a:fld>
            <a:endParaRPr lang="en-US" dirty="0"/>
          </a:p>
        </p:txBody>
      </p:sp>
    </p:spTree>
    <p:extLst>
      <p:ext uri="{BB962C8B-B14F-4D97-AF65-F5344CB8AC3E}">
        <p14:creationId xmlns:p14="http://schemas.microsoft.com/office/powerpoint/2010/main" val="32567412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B07D8-2A0C-2D4C-A35C-57D0634ECA6F}" type="slidenum">
              <a:rPr lang="en-US" smtClean="0"/>
              <a:t>16</a:t>
            </a:fld>
            <a:endParaRPr lang="en-US" dirty="0"/>
          </a:p>
        </p:txBody>
      </p:sp>
    </p:spTree>
    <p:extLst>
      <p:ext uri="{BB962C8B-B14F-4D97-AF65-F5344CB8AC3E}">
        <p14:creationId xmlns:p14="http://schemas.microsoft.com/office/powerpoint/2010/main" val="20747988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B07D8-2A0C-2D4C-A35C-57D0634ECA6F}" type="slidenum">
              <a:rPr lang="en-US" smtClean="0"/>
              <a:t>18</a:t>
            </a:fld>
            <a:endParaRPr lang="en-US" dirty="0"/>
          </a:p>
        </p:txBody>
      </p:sp>
    </p:spTree>
    <p:extLst>
      <p:ext uri="{BB962C8B-B14F-4D97-AF65-F5344CB8AC3E}">
        <p14:creationId xmlns:p14="http://schemas.microsoft.com/office/powerpoint/2010/main" val="30152302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B07D8-2A0C-2D4C-A35C-57D0634ECA6F}" type="slidenum">
              <a:rPr lang="en-US" smtClean="0"/>
              <a:t>19</a:t>
            </a:fld>
            <a:endParaRPr lang="en-US" dirty="0"/>
          </a:p>
        </p:txBody>
      </p:sp>
    </p:spTree>
    <p:extLst>
      <p:ext uri="{BB962C8B-B14F-4D97-AF65-F5344CB8AC3E}">
        <p14:creationId xmlns:p14="http://schemas.microsoft.com/office/powerpoint/2010/main" val="19277038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B07D8-2A0C-2D4C-A35C-57D0634ECA6F}" type="slidenum">
              <a:rPr lang="en-US" smtClean="0"/>
              <a:t>20</a:t>
            </a:fld>
            <a:endParaRPr lang="en-US" dirty="0"/>
          </a:p>
        </p:txBody>
      </p:sp>
    </p:spTree>
    <p:extLst>
      <p:ext uri="{BB962C8B-B14F-4D97-AF65-F5344CB8AC3E}">
        <p14:creationId xmlns:p14="http://schemas.microsoft.com/office/powerpoint/2010/main" val="9550042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B07D8-2A0C-2D4C-A35C-57D0634ECA6F}" type="slidenum">
              <a:rPr lang="en-US" smtClean="0"/>
              <a:t>21</a:t>
            </a:fld>
            <a:endParaRPr lang="en-US" dirty="0"/>
          </a:p>
        </p:txBody>
      </p:sp>
    </p:spTree>
    <p:extLst>
      <p:ext uri="{BB962C8B-B14F-4D97-AF65-F5344CB8AC3E}">
        <p14:creationId xmlns:p14="http://schemas.microsoft.com/office/powerpoint/2010/main" val="36995427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B07D8-2A0C-2D4C-A35C-57D0634ECA6F}" type="slidenum">
              <a:rPr lang="en-US" smtClean="0"/>
              <a:t>22</a:t>
            </a:fld>
            <a:endParaRPr lang="en-US" dirty="0"/>
          </a:p>
        </p:txBody>
      </p:sp>
    </p:spTree>
    <p:extLst>
      <p:ext uri="{BB962C8B-B14F-4D97-AF65-F5344CB8AC3E}">
        <p14:creationId xmlns:p14="http://schemas.microsoft.com/office/powerpoint/2010/main" val="16250351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B07D8-2A0C-2D4C-A35C-57D0634ECA6F}" type="slidenum">
              <a:rPr lang="en-US" smtClean="0"/>
              <a:t>23</a:t>
            </a:fld>
            <a:endParaRPr lang="en-US" dirty="0"/>
          </a:p>
        </p:txBody>
      </p:sp>
    </p:spTree>
    <p:extLst>
      <p:ext uri="{BB962C8B-B14F-4D97-AF65-F5344CB8AC3E}">
        <p14:creationId xmlns:p14="http://schemas.microsoft.com/office/powerpoint/2010/main" val="2132924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B07D8-2A0C-2D4C-A35C-57D0634ECA6F}" type="slidenum">
              <a:rPr lang="en-US" smtClean="0"/>
              <a:t>3</a:t>
            </a:fld>
            <a:endParaRPr lang="en-US" dirty="0"/>
          </a:p>
        </p:txBody>
      </p:sp>
    </p:spTree>
    <p:extLst>
      <p:ext uri="{BB962C8B-B14F-4D97-AF65-F5344CB8AC3E}">
        <p14:creationId xmlns:p14="http://schemas.microsoft.com/office/powerpoint/2010/main" val="1510133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B07D8-2A0C-2D4C-A35C-57D0634ECA6F}" type="slidenum">
              <a:rPr lang="en-US" smtClean="0"/>
              <a:t>24</a:t>
            </a:fld>
            <a:endParaRPr lang="en-US" dirty="0"/>
          </a:p>
        </p:txBody>
      </p:sp>
    </p:spTree>
    <p:extLst>
      <p:ext uri="{BB962C8B-B14F-4D97-AF65-F5344CB8AC3E}">
        <p14:creationId xmlns:p14="http://schemas.microsoft.com/office/powerpoint/2010/main" val="4719211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B07D8-2A0C-2D4C-A35C-57D0634ECA6F}" type="slidenum">
              <a:rPr lang="en-US" smtClean="0"/>
              <a:t>25</a:t>
            </a:fld>
            <a:endParaRPr lang="en-US" dirty="0"/>
          </a:p>
        </p:txBody>
      </p:sp>
    </p:spTree>
    <p:extLst>
      <p:ext uri="{BB962C8B-B14F-4D97-AF65-F5344CB8AC3E}">
        <p14:creationId xmlns:p14="http://schemas.microsoft.com/office/powerpoint/2010/main" val="33699243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B07D8-2A0C-2D4C-A35C-57D0634ECA6F}" type="slidenum">
              <a:rPr lang="en-US" smtClean="0"/>
              <a:t>26</a:t>
            </a:fld>
            <a:endParaRPr lang="en-US" dirty="0"/>
          </a:p>
        </p:txBody>
      </p:sp>
    </p:spTree>
    <p:extLst>
      <p:ext uri="{BB962C8B-B14F-4D97-AF65-F5344CB8AC3E}">
        <p14:creationId xmlns:p14="http://schemas.microsoft.com/office/powerpoint/2010/main" val="6277666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B07D8-2A0C-2D4C-A35C-57D0634ECA6F}" type="slidenum">
              <a:rPr lang="en-US" smtClean="0"/>
              <a:t>27</a:t>
            </a:fld>
            <a:endParaRPr lang="en-US" dirty="0"/>
          </a:p>
        </p:txBody>
      </p:sp>
    </p:spTree>
    <p:extLst>
      <p:ext uri="{BB962C8B-B14F-4D97-AF65-F5344CB8AC3E}">
        <p14:creationId xmlns:p14="http://schemas.microsoft.com/office/powerpoint/2010/main" val="1384265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B07D8-2A0C-2D4C-A35C-57D0634ECA6F}" type="slidenum">
              <a:rPr lang="en-US" smtClean="0"/>
              <a:t>29</a:t>
            </a:fld>
            <a:endParaRPr lang="en-US" dirty="0"/>
          </a:p>
        </p:txBody>
      </p:sp>
    </p:spTree>
    <p:extLst>
      <p:ext uri="{BB962C8B-B14F-4D97-AF65-F5344CB8AC3E}">
        <p14:creationId xmlns:p14="http://schemas.microsoft.com/office/powerpoint/2010/main" val="25630438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B07D8-2A0C-2D4C-A35C-57D0634ECA6F}" type="slidenum">
              <a:rPr lang="en-US" smtClean="0"/>
              <a:t>30</a:t>
            </a:fld>
            <a:endParaRPr lang="en-US" dirty="0"/>
          </a:p>
        </p:txBody>
      </p:sp>
    </p:spTree>
    <p:extLst>
      <p:ext uri="{BB962C8B-B14F-4D97-AF65-F5344CB8AC3E}">
        <p14:creationId xmlns:p14="http://schemas.microsoft.com/office/powerpoint/2010/main" val="11959483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B07D8-2A0C-2D4C-A35C-57D0634ECA6F}" type="slidenum">
              <a:rPr lang="en-US" smtClean="0"/>
              <a:t>31</a:t>
            </a:fld>
            <a:endParaRPr lang="en-US" dirty="0"/>
          </a:p>
        </p:txBody>
      </p:sp>
    </p:spTree>
    <p:extLst>
      <p:ext uri="{BB962C8B-B14F-4D97-AF65-F5344CB8AC3E}">
        <p14:creationId xmlns:p14="http://schemas.microsoft.com/office/powerpoint/2010/main" val="1674076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B07D8-2A0C-2D4C-A35C-57D0634ECA6F}" type="slidenum">
              <a:rPr lang="en-US" smtClean="0"/>
              <a:t>32</a:t>
            </a:fld>
            <a:endParaRPr lang="en-US" dirty="0"/>
          </a:p>
        </p:txBody>
      </p:sp>
    </p:spTree>
    <p:extLst>
      <p:ext uri="{BB962C8B-B14F-4D97-AF65-F5344CB8AC3E}">
        <p14:creationId xmlns:p14="http://schemas.microsoft.com/office/powerpoint/2010/main" val="22030132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B07D8-2A0C-2D4C-A35C-57D0634ECA6F}" type="slidenum">
              <a:rPr lang="en-US" smtClean="0"/>
              <a:t>33</a:t>
            </a:fld>
            <a:endParaRPr lang="en-US" dirty="0"/>
          </a:p>
        </p:txBody>
      </p:sp>
    </p:spTree>
    <p:extLst>
      <p:ext uri="{BB962C8B-B14F-4D97-AF65-F5344CB8AC3E}">
        <p14:creationId xmlns:p14="http://schemas.microsoft.com/office/powerpoint/2010/main" val="29040283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B07D8-2A0C-2D4C-A35C-57D0634ECA6F}" type="slidenum">
              <a:rPr lang="en-US" smtClean="0"/>
              <a:t>34</a:t>
            </a:fld>
            <a:endParaRPr lang="en-US" dirty="0"/>
          </a:p>
        </p:txBody>
      </p:sp>
    </p:spTree>
    <p:extLst>
      <p:ext uri="{BB962C8B-B14F-4D97-AF65-F5344CB8AC3E}">
        <p14:creationId xmlns:p14="http://schemas.microsoft.com/office/powerpoint/2010/main" val="19017982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B07D8-2A0C-2D4C-A35C-57D0634ECA6F}" type="slidenum">
              <a:rPr lang="en-US" smtClean="0"/>
              <a:t>4</a:t>
            </a:fld>
            <a:endParaRPr lang="en-US" dirty="0"/>
          </a:p>
        </p:txBody>
      </p:sp>
    </p:spTree>
    <p:extLst>
      <p:ext uri="{BB962C8B-B14F-4D97-AF65-F5344CB8AC3E}">
        <p14:creationId xmlns:p14="http://schemas.microsoft.com/office/powerpoint/2010/main" val="32092922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B07D8-2A0C-2D4C-A35C-57D0634ECA6F}" type="slidenum">
              <a:rPr lang="en-US" smtClean="0"/>
              <a:t>35</a:t>
            </a:fld>
            <a:endParaRPr lang="en-US" dirty="0"/>
          </a:p>
        </p:txBody>
      </p:sp>
    </p:spTree>
    <p:extLst>
      <p:ext uri="{BB962C8B-B14F-4D97-AF65-F5344CB8AC3E}">
        <p14:creationId xmlns:p14="http://schemas.microsoft.com/office/powerpoint/2010/main" val="6315158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B07D8-2A0C-2D4C-A35C-57D0634ECA6F}" type="slidenum">
              <a:rPr lang="en-US" smtClean="0"/>
              <a:t>36</a:t>
            </a:fld>
            <a:endParaRPr lang="en-US" dirty="0"/>
          </a:p>
        </p:txBody>
      </p:sp>
    </p:spTree>
    <p:extLst>
      <p:ext uri="{BB962C8B-B14F-4D97-AF65-F5344CB8AC3E}">
        <p14:creationId xmlns:p14="http://schemas.microsoft.com/office/powerpoint/2010/main" val="245906887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B07D8-2A0C-2D4C-A35C-57D0634ECA6F}" type="slidenum">
              <a:rPr lang="en-US" smtClean="0"/>
              <a:t>37</a:t>
            </a:fld>
            <a:endParaRPr lang="en-US" dirty="0"/>
          </a:p>
        </p:txBody>
      </p:sp>
    </p:spTree>
    <p:extLst>
      <p:ext uri="{BB962C8B-B14F-4D97-AF65-F5344CB8AC3E}">
        <p14:creationId xmlns:p14="http://schemas.microsoft.com/office/powerpoint/2010/main" val="340228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B07D8-2A0C-2D4C-A35C-57D0634ECA6F}" type="slidenum">
              <a:rPr lang="en-US" smtClean="0"/>
              <a:t>5</a:t>
            </a:fld>
            <a:endParaRPr lang="en-US" dirty="0"/>
          </a:p>
        </p:txBody>
      </p:sp>
    </p:spTree>
    <p:extLst>
      <p:ext uri="{BB962C8B-B14F-4D97-AF65-F5344CB8AC3E}">
        <p14:creationId xmlns:p14="http://schemas.microsoft.com/office/powerpoint/2010/main" val="11602744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B07D8-2A0C-2D4C-A35C-57D0634ECA6F}" type="slidenum">
              <a:rPr lang="en-US" smtClean="0"/>
              <a:t>6</a:t>
            </a:fld>
            <a:endParaRPr lang="en-US" dirty="0"/>
          </a:p>
        </p:txBody>
      </p:sp>
    </p:spTree>
    <p:extLst>
      <p:ext uri="{BB962C8B-B14F-4D97-AF65-F5344CB8AC3E}">
        <p14:creationId xmlns:p14="http://schemas.microsoft.com/office/powerpoint/2010/main" val="207731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B07D8-2A0C-2D4C-A35C-57D0634ECA6F}" type="slidenum">
              <a:rPr lang="en-US" smtClean="0"/>
              <a:t>7</a:t>
            </a:fld>
            <a:endParaRPr lang="en-US" dirty="0"/>
          </a:p>
        </p:txBody>
      </p:sp>
    </p:spTree>
    <p:extLst>
      <p:ext uri="{BB962C8B-B14F-4D97-AF65-F5344CB8AC3E}">
        <p14:creationId xmlns:p14="http://schemas.microsoft.com/office/powerpoint/2010/main" val="12600912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B07D8-2A0C-2D4C-A35C-57D0634ECA6F}" type="slidenum">
              <a:rPr lang="en-US" smtClean="0"/>
              <a:t>8</a:t>
            </a:fld>
            <a:endParaRPr lang="en-US" dirty="0"/>
          </a:p>
        </p:txBody>
      </p:sp>
    </p:spTree>
    <p:extLst>
      <p:ext uri="{BB962C8B-B14F-4D97-AF65-F5344CB8AC3E}">
        <p14:creationId xmlns:p14="http://schemas.microsoft.com/office/powerpoint/2010/main" val="40210558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B07D8-2A0C-2D4C-A35C-57D0634ECA6F}" type="slidenum">
              <a:rPr lang="en-US" smtClean="0"/>
              <a:t>11</a:t>
            </a:fld>
            <a:endParaRPr lang="en-US" dirty="0"/>
          </a:p>
        </p:txBody>
      </p:sp>
    </p:spTree>
    <p:extLst>
      <p:ext uri="{BB962C8B-B14F-4D97-AF65-F5344CB8AC3E}">
        <p14:creationId xmlns:p14="http://schemas.microsoft.com/office/powerpoint/2010/main" val="31479928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B07D8-2A0C-2D4C-A35C-57D0634ECA6F}" type="slidenum">
              <a:rPr lang="en-US" smtClean="0"/>
              <a:t>12</a:t>
            </a:fld>
            <a:endParaRPr lang="en-US" dirty="0"/>
          </a:p>
        </p:txBody>
      </p:sp>
    </p:spTree>
    <p:extLst>
      <p:ext uri="{BB962C8B-B14F-4D97-AF65-F5344CB8AC3E}">
        <p14:creationId xmlns:p14="http://schemas.microsoft.com/office/powerpoint/2010/main" val="3592231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6.jpeg"/><Relationship Id="rId3"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692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2400" baseline="0">
                <a:solidFill>
                  <a:srgbClr val="1B2B51"/>
                </a:solidFill>
              </a:defRPr>
            </a:lvl1pPr>
          </a:lstStyle>
          <a:p>
            <a:r>
              <a:rPr lang="en-US" dirty="0"/>
              <a:t>For Text + Picture</a:t>
            </a:r>
          </a:p>
        </p:txBody>
      </p:sp>
      <p:sp>
        <p:nvSpPr>
          <p:cNvPr id="3" name="Content Placeholder 2"/>
          <p:cNvSpPr>
            <a:spLocks noGrp="1"/>
          </p:cNvSpPr>
          <p:nvPr>
            <p:ph sz="half" idx="1"/>
          </p:nvPr>
        </p:nvSpPr>
        <p:spPr>
          <a:xfrm>
            <a:off x="609600" y="1600206"/>
            <a:ext cx="5384800" cy="4525963"/>
          </a:xfrm>
        </p:spPr>
        <p:txBody>
          <a:bodyPr>
            <a:normAutofit/>
          </a:bodyPr>
          <a:lstStyle>
            <a:lvl1pPr>
              <a:defRPr sz="2000"/>
            </a:lvl1pPr>
            <a:lvl2pPr>
              <a:defRPr sz="2000"/>
            </a:lvl2pPr>
            <a:lvl3pPr>
              <a:defRPr sz="20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Section Header">
    <p:spTree>
      <p:nvGrpSpPr>
        <p:cNvPr id="1" name=""/>
        <p:cNvGrpSpPr/>
        <p:nvPr/>
      </p:nvGrpSpPr>
      <p:grpSpPr>
        <a:xfrm>
          <a:off x="0" y="0"/>
          <a:ext cx="0" cy="0"/>
          <a:chOff x="0" y="0"/>
          <a:chExt cx="0" cy="0"/>
        </a:xfrm>
      </p:grpSpPr>
      <p:pic>
        <p:nvPicPr>
          <p:cNvPr id="7" name="Picture 6" descr="FW_March2014_PPT_Template_3.jp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p:cNvSpPr>
            <a:spLocks noGrp="1"/>
          </p:cNvSpPr>
          <p:nvPr>
            <p:ph type="title" hasCustomPrompt="1"/>
          </p:nvPr>
        </p:nvSpPr>
        <p:spPr>
          <a:xfrm>
            <a:off x="5901465" y="4089443"/>
            <a:ext cx="5424820" cy="1362075"/>
          </a:xfrm>
        </p:spPr>
        <p:txBody>
          <a:bodyPr anchor="t">
            <a:normAutofit/>
          </a:bodyPr>
          <a:lstStyle>
            <a:lvl1pPr algn="l">
              <a:defRPr sz="2800" b="0" cap="none" baseline="0">
                <a:solidFill>
                  <a:schemeClr val="bg1"/>
                </a:solidFill>
                <a:latin typeface="Verdana"/>
                <a:cs typeface="Verdana"/>
              </a:defRPr>
            </a:lvl1pPr>
          </a:lstStyle>
          <a:p>
            <a:r>
              <a:rPr lang="en-US" dirty="0"/>
              <a:t>Section Title</a:t>
            </a:r>
          </a:p>
        </p:txBody>
      </p:sp>
      <p:sp>
        <p:nvSpPr>
          <p:cNvPr id="3" name="Text Placeholder 2"/>
          <p:cNvSpPr>
            <a:spLocks noGrp="1"/>
          </p:cNvSpPr>
          <p:nvPr>
            <p:ph type="body" idx="1"/>
          </p:nvPr>
        </p:nvSpPr>
        <p:spPr>
          <a:xfrm>
            <a:off x="5901465" y="2589256"/>
            <a:ext cx="5424820" cy="1500187"/>
          </a:xfrm>
        </p:spPr>
        <p:txBody>
          <a:bodyPr anchor="b">
            <a:normAutofit/>
          </a:bodyPr>
          <a:lstStyle>
            <a:lvl1pPr marL="0" indent="0">
              <a:buNone/>
              <a:defRPr sz="1800">
                <a:solidFill>
                  <a:schemeClr val="bg1"/>
                </a:solidFill>
                <a:latin typeface="Verdana"/>
                <a:cs typeface="Verdana"/>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pPr fontAlgn="base">
              <a:spcBef>
                <a:spcPct val="0"/>
              </a:spcBef>
              <a:spcAft>
                <a:spcPct val="0"/>
              </a:spcAft>
            </a:pPr>
            <a:endParaRPr lang="en-US" dirty="0">
              <a:solidFill>
                <a:prstClr val="black"/>
              </a:solidFill>
              <a:ea typeface="MS PGothic" panose="020B0600070205080204" pitchFamily="34" charset="-128"/>
            </a:endParaRPr>
          </a:p>
        </p:txBody>
      </p:sp>
      <p:pic>
        <p:nvPicPr>
          <p:cNvPr id="8" name="Picture 7" descr="FW no infinity logo.png"/>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9850459" y="6199396"/>
            <a:ext cx="1837573" cy="366537"/>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5506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FWK Openin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FWK Copyrigh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4" name="TextBox 3"/>
          <p:cNvSpPr txBox="1"/>
          <p:nvPr/>
        </p:nvSpPr>
        <p:spPr>
          <a:xfrm>
            <a:off x="471716" y="5715019"/>
            <a:ext cx="11212285" cy="1015663"/>
          </a:xfrm>
          <a:prstGeom prst="rect">
            <a:avLst/>
          </a:prstGeom>
          <a:noFill/>
        </p:spPr>
        <p:txBody>
          <a:bodyPr wrap="square" rtlCol="0">
            <a:spAutoFit/>
          </a:bodyPr>
          <a:lstStyle/>
          <a:p>
            <a:pPr fontAlgn="base">
              <a:spcBef>
                <a:spcPct val="0"/>
              </a:spcBef>
              <a:spcAft>
                <a:spcPct val="0"/>
              </a:spcAft>
              <a:buFont typeface="Arial" charset="0"/>
              <a:buNone/>
            </a:pPr>
            <a:r>
              <a:rPr lang="en-US" sz="1000" dirty="0">
                <a:solidFill>
                  <a:prstClr val="black"/>
                </a:solidFill>
                <a:latin typeface="Lato" panose="020F0502020204030203" pitchFamily="34" charset="0"/>
                <a:ea typeface="ＭＳ Ｐゴシック" charset="0"/>
                <a:cs typeface="Arial" charset="0"/>
              </a:rPr>
              <a:t>Published by Flat World Knowledge, Inc.</a:t>
            </a:r>
            <a:endParaRPr lang="en-US" sz="1000" dirty="0">
              <a:solidFill>
                <a:prstClr val="black"/>
              </a:solidFill>
              <a:latin typeface="Lato" panose="020F0502020204030203" pitchFamily="34" charset="0"/>
              <a:ea typeface="ＭＳ Ｐゴシック" charset="0"/>
              <a:cs typeface="ＭＳ Ｐゴシック" charset="0"/>
            </a:endParaRPr>
          </a:p>
          <a:p>
            <a:pPr fontAlgn="base">
              <a:spcBef>
                <a:spcPct val="0"/>
              </a:spcBef>
              <a:spcAft>
                <a:spcPct val="0"/>
              </a:spcAft>
            </a:pPr>
            <a:endParaRPr lang="en-US" sz="1000" dirty="0">
              <a:solidFill>
                <a:prstClr val="black"/>
              </a:solidFill>
              <a:latin typeface="Lato" panose="020F0502020204030203" pitchFamily="34" charset="0"/>
              <a:ea typeface="ＭＳ Ｐゴシック" charset="0"/>
              <a:cs typeface="ＭＳ Ｐゴシック" charset="0"/>
            </a:endParaRPr>
          </a:p>
          <a:p>
            <a:pPr fontAlgn="base">
              <a:spcBef>
                <a:spcPct val="0"/>
              </a:spcBef>
              <a:spcAft>
                <a:spcPct val="0"/>
              </a:spcAft>
            </a:pPr>
            <a:r>
              <a:rPr lang="en-US" sz="1000" dirty="0">
                <a:solidFill>
                  <a:prstClr val="black"/>
                </a:solidFill>
                <a:latin typeface="Lato" panose="020F0502020204030203" pitchFamily="34" charset="0"/>
                <a:ea typeface="ＭＳ Ｐゴシック" charset="0"/>
                <a:cs typeface="ＭＳ Ｐゴシック" charset="0"/>
              </a:rPr>
              <a:t>© 2014 by Flat World Knowledge, Inc. All rights reserved. Your use of this work is subject to the License Agreement available </a:t>
            </a:r>
          </a:p>
          <a:p>
            <a:pPr fontAlgn="base">
              <a:spcBef>
                <a:spcPct val="0"/>
              </a:spcBef>
              <a:spcAft>
                <a:spcPct val="0"/>
              </a:spcAft>
            </a:pPr>
            <a:r>
              <a:rPr lang="en-US" sz="1000" dirty="0">
                <a:solidFill>
                  <a:prstClr val="black"/>
                </a:solidFill>
                <a:latin typeface="Lato" panose="020F0502020204030203" pitchFamily="34" charset="0"/>
                <a:ea typeface="ＭＳ Ｐゴシック" charset="0"/>
                <a:cs typeface="ＭＳ Ｐゴシック" charset="0"/>
              </a:rPr>
              <a:t>here http://www.flatworldknowledge.com/legal. No part of this work may be used, modified, or reproduced in any form or by </a:t>
            </a:r>
          </a:p>
          <a:p>
            <a:pPr fontAlgn="base">
              <a:spcBef>
                <a:spcPct val="0"/>
              </a:spcBef>
              <a:spcAft>
                <a:spcPct val="0"/>
              </a:spcAft>
            </a:pPr>
            <a:r>
              <a:rPr lang="en-US" sz="1000" dirty="0">
                <a:solidFill>
                  <a:prstClr val="black"/>
                </a:solidFill>
                <a:latin typeface="Lato" panose="020F0502020204030203" pitchFamily="34" charset="0"/>
                <a:ea typeface="ＭＳ Ｐゴシック" charset="0"/>
                <a:cs typeface="ＭＳ Ｐゴシック" charset="0"/>
              </a:rPr>
              <a:t>any means except as expressly permitted under the License Agreement. </a:t>
            </a:r>
          </a:p>
          <a:p>
            <a:pPr fontAlgn="base">
              <a:spcBef>
                <a:spcPct val="0"/>
              </a:spcBef>
              <a:spcAft>
                <a:spcPct val="0"/>
              </a:spcAft>
            </a:pPr>
            <a:endParaRPr lang="en-US" sz="1000" dirty="0">
              <a:solidFill>
                <a:prstClr val="black"/>
              </a:solidFill>
              <a:latin typeface="Lato" panose="020F0502020204030203" pitchFamily="34" charset="0"/>
              <a:ea typeface="MS PGothic" panose="020B0600070205080204" pitchFamily="34" charset="-128"/>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Book Titl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p:cNvSpPr>
            <a:spLocks noGrp="1"/>
          </p:cNvSpPr>
          <p:nvPr>
            <p:ph type="ctrTitle" hasCustomPrompt="1"/>
          </p:nvPr>
        </p:nvSpPr>
        <p:spPr>
          <a:xfrm>
            <a:off x="6519299" y="2901465"/>
            <a:ext cx="4581676" cy="1470025"/>
          </a:xfrm>
        </p:spPr>
        <p:txBody>
          <a:bodyPr>
            <a:normAutofit/>
          </a:bodyPr>
          <a:lstStyle>
            <a:lvl1pPr>
              <a:defRPr sz="2700" baseline="0">
                <a:solidFill>
                  <a:srgbClr val="1B2B51"/>
                </a:solidFill>
              </a:defRPr>
            </a:lvl1pPr>
          </a:lstStyle>
          <a:p>
            <a:r>
              <a:rPr lang="en-US" sz="2400" dirty="0"/>
              <a:t>FOR BOOK TITLE 2.0</a:t>
            </a:r>
            <a:endParaRPr lang="en-US" dirty="0"/>
          </a:p>
        </p:txBody>
      </p:sp>
      <p:sp>
        <p:nvSpPr>
          <p:cNvPr id="3" name="Subtitle 2"/>
          <p:cNvSpPr>
            <a:spLocks noGrp="1"/>
          </p:cNvSpPr>
          <p:nvPr>
            <p:ph type="subTitle" idx="1" hasCustomPrompt="1"/>
          </p:nvPr>
        </p:nvSpPr>
        <p:spPr>
          <a:xfrm>
            <a:off x="6519300" y="4385105"/>
            <a:ext cx="4581677" cy="967014"/>
          </a:xfrm>
        </p:spPr>
        <p:txBody>
          <a:bodyPr>
            <a:normAutofit/>
          </a:bodyPr>
          <a:lstStyle>
            <a:lvl1pPr marL="0" indent="0" algn="l">
              <a:buNone/>
              <a:defRPr sz="1500" baseline="0">
                <a:solidFill>
                  <a:srgbClr val="1B2B5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For Subtitle or Authors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hapter Titl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17" name="Text Placeholder 16"/>
          <p:cNvSpPr>
            <a:spLocks noGrp="1"/>
          </p:cNvSpPr>
          <p:nvPr>
            <p:ph type="body" sz="quarter" idx="11" hasCustomPrompt="1"/>
          </p:nvPr>
        </p:nvSpPr>
        <p:spPr>
          <a:xfrm>
            <a:off x="6519297" y="3657547"/>
            <a:ext cx="4555067" cy="584200"/>
          </a:xfrm>
        </p:spPr>
        <p:txBody>
          <a:bodyPr>
            <a:normAutofit/>
          </a:bodyPr>
          <a:lstStyle>
            <a:lvl1pPr marL="0" indent="0">
              <a:buNone/>
              <a:defRPr sz="2400" b="0" i="0" cap="all" baseline="0">
                <a:solidFill>
                  <a:srgbClr val="1B2B51"/>
                </a:solidFill>
                <a:latin typeface="Source Sans Pro" panose="020B0503030403020204" pitchFamily="34" charset="0"/>
                <a:ea typeface="Source Sans Pro" panose="020B0503030403020204" pitchFamily="34" charset="0"/>
              </a:defRPr>
            </a:lvl1pPr>
          </a:lstStyle>
          <a:p>
            <a:pPr lvl="0"/>
            <a:r>
              <a:rPr lang="en-US" sz="2400" cap="all" baseline="0" dirty="0"/>
              <a:t>Insert chapter #</a:t>
            </a:r>
            <a:endParaRPr lang="en-US" dirty="0"/>
          </a:p>
        </p:txBody>
      </p:sp>
      <p:sp>
        <p:nvSpPr>
          <p:cNvPr id="19" name="Text Placeholder 18"/>
          <p:cNvSpPr>
            <a:spLocks noGrp="1"/>
          </p:cNvSpPr>
          <p:nvPr>
            <p:ph type="body" sz="quarter" idx="12" hasCustomPrompt="1"/>
          </p:nvPr>
        </p:nvSpPr>
        <p:spPr>
          <a:xfrm>
            <a:off x="6519333" y="4241800"/>
            <a:ext cx="4859867" cy="939800"/>
          </a:xfrm>
        </p:spPr>
        <p:txBody>
          <a:bodyPr/>
          <a:lstStyle>
            <a:lvl1pPr marL="0" indent="0">
              <a:buNone/>
              <a:defRPr cap="all" baseline="0">
                <a:solidFill>
                  <a:srgbClr val="1B2B51"/>
                </a:solidFill>
              </a:defRPr>
            </a:lvl1pPr>
          </a:lstStyle>
          <a:p>
            <a:pPr lvl="0"/>
            <a:r>
              <a:rPr lang="en-US" cap="all" baseline="0" dirty="0"/>
              <a:t>Chapter title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2400">
                <a:solidFill>
                  <a:srgbClr val="1B2B51"/>
                </a:solidFill>
              </a:defRPr>
            </a:lvl1pPr>
          </a:lstStyle>
          <a:p>
            <a:r>
              <a:rPr lang="en-US" dirty="0"/>
              <a:t>For Graphics, Charts, Diagrams</a:t>
            </a:r>
          </a:p>
        </p:txBody>
      </p:sp>
      <p:sp>
        <p:nvSpPr>
          <p:cNvPr id="3" name="Content Placeholder 2"/>
          <p:cNvSpPr>
            <a:spLocks noGrp="1"/>
          </p:cNvSpPr>
          <p:nvPr>
            <p:ph idx="1"/>
          </p:nvPr>
        </p:nvSpPr>
        <p:spPr>
          <a:xfrm>
            <a:off x="609600" y="1442028"/>
            <a:ext cx="10972800" cy="4425372"/>
          </a:xfrm>
        </p:spPr>
        <p:txBody>
          <a:bodyPr>
            <a:normAutofit/>
          </a:bodyPr>
          <a:lstStyle>
            <a:lvl1pPr>
              <a:defRPr sz="2000"/>
            </a:lvl1pPr>
            <a:lvl2pPr>
              <a:defRPr sz="2000"/>
            </a:lvl2pPr>
            <a:lvl3pPr>
              <a:defRPr sz="2000"/>
            </a:lvl3pPr>
            <a:lvl4pPr>
              <a:defRPr sz="2000"/>
            </a:lvl4pPr>
          </a:lstStyle>
          <a:p>
            <a:pPr lvl="0"/>
            <a:r>
              <a:rPr lang="en-US"/>
              <a:t>Click to edit Master text styles</a:t>
            </a:r>
          </a:p>
          <a:p>
            <a:pPr lvl="1"/>
            <a:r>
              <a:rPr lang="en-US"/>
              <a:t>Second level</a:t>
            </a:r>
          </a:p>
          <a:p>
            <a:pPr lvl="2"/>
            <a:r>
              <a:rPr lang="en-US"/>
              <a:t>Third level</a:t>
            </a:r>
          </a:p>
          <a:p>
            <a:pPr lvl="3"/>
            <a:r>
              <a:rPr lang="en-US"/>
              <a:t>Fourth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The Void">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Emphasis Box">
    <p:spTree>
      <p:nvGrpSpPr>
        <p:cNvPr id="1" name=""/>
        <p:cNvGrpSpPr/>
        <p:nvPr/>
      </p:nvGrpSpPr>
      <p:grpSpPr>
        <a:xfrm>
          <a:off x="0" y="0"/>
          <a:ext cx="0" cy="0"/>
          <a:chOff x="0" y="0"/>
          <a:chExt cx="0" cy="0"/>
        </a:xfrm>
      </p:grpSpPr>
      <p:sp>
        <p:nvSpPr>
          <p:cNvPr id="20" name="Rounded Rectangle 19"/>
          <p:cNvSpPr/>
          <p:nvPr/>
        </p:nvSpPr>
        <p:spPr>
          <a:xfrm>
            <a:off x="1320800" y="1676400"/>
            <a:ext cx="9550400" cy="1905000"/>
          </a:xfrm>
          <a:prstGeom prst="roundRect">
            <a:avLst/>
          </a:prstGeom>
          <a:solidFill>
            <a:srgbClr val="1B2B51"/>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fontAlgn="base">
              <a:spcBef>
                <a:spcPct val="0"/>
              </a:spcBef>
              <a:spcAft>
                <a:spcPct val="0"/>
              </a:spcAft>
            </a:pPr>
            <a:endParaRPr lang="en-US" sz="1350" dirty="0">
              <a:solidFill>
                <a:prstClr val="white"/>
              </a:solidFill>
            </a:endParaRPr>
          </a:p>
        </p:txBody>
      </p:sp>
      <p:sp>
        <p:nvSpPr>
          <p:cNvPr id="2" name="Title 1"/>
          <p:cNvSpPr>
            <a:spLocks noGrp="1"/>
          </p:cNvSpPr>
          <p:nvPr>
            <p:ph type="title" hasCustomPrompt="1"/>
          </p:nvPr>
        </p:nvSpPr>
        <p:spPr/>
        <p:txBody>
          <a:bodyPr/>
          <a:lstStyle>
            <a:lvl1pPr>
              <a:defRPr sz="2400">
                <a:solidFill>
                  <a:srgbClr val="1B2B51"/>
                </a:solidFill>
              </a:defRPr>
            </a:lvl1pPr>
          </a:lstStyle>
          <a:p>
            <a:r>
              <a:rPr lang="en-US" dirty="0"/>
              <a:t>TO Highlight a definition or concept</a:t>
            </a:r>
          </a:p>
        </p:txBody>
      </p:sp>
      <p:sp>
        <p:nvSpPr>
          <p:cNvPr id="11" name="Text Placeholder 10"/>
          <p:cNvSpPr>
            <a:spLocks noGrp="1"/>
          </p:cNvSpPr>
          <p:nvPr>
            <p:ph type="body" sz="quarter" idx="11"/>
          </p:nvPr>
        </p:nvSpPr>
        <p:spPr>
          <a:xfrm>
            <a:off x="1542361" y="3657615"/>
            <a:ext cx="9042400" cy="2286001"/>
          </a:xfrm>
        </p:spPr>
        <p:txBody>
          <a:bodyPr>
            <a:norm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18"/>
          <p:cNvSpPr>
            <a:spLocks noGrp="1"/>
          </p:cNvSpPr>
          <p:nvPr>
            <p:ph type="body" sz="quarter" idx="12" hasCustomPrompt="1"/>
          </p:nvPr>
        </p:nvSpPr>
        <p:spPr>
          <a:xfrm>
            <a:off x="1644652" y="1828800"/>
            <a:ext cx="8820149" cy="1600200"/>
          </a:xfrm>
        </p:spPr>
        <p:txBody>
          <a:bodyPr>
            <a:normAutofit/>
          </a:bodyPr>
          <a:lstStyle>
            <a:lvl1pPr marL="0" indent="0" algn="ctr">
              <a:buNone/>
              <a:defRPr sz="2400" cap="all" baseline="0">
                <a:solidFill>
                  <a:schemeClr val="bg1"/>
                </a:solidFill>
              </a:defRPr>
            </a:lvl1pPr>
          </a:lstStyle>
          <a:p>
            <a:pPr lvl="0"/>
            <a:r>
              <a:rPr lang="en-US" dirty="0"/>
              <a:t>Important Things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4" Type="http://schemas.openxmlformats.org/officeDocument/2006/relationships/slideLayout" Target="../slideLayouts/slideLayout6.xml"/><Relationship Id="rId5" Type="http://schemas.openxmlformats.org/officeDocument/2006/relationships/slideLayout" Target="../slideLayouts/slideLayout7.xml"/><Relationship Id="rId6" Type="http://schemas.openxmlformats.org/officeDocument/2006/relationships/slideLayout" Target="../slideLayouts/slideLayout8.xml"/><Relationship Id="rId7" Type="http://schemas.openxmlformats.org/officeDocument/2006/relationships/slideLayout" Target="../slideLayouts/slideLayout9.xml"/><Relationship Id="rId8" Type="http://schemas.openxmlformats.org/officeDocument/2006/relationships/slideLayout" Target="../slideLayouts/slideLayout10.xml"/><Relationship Id="rId9" Type="http://schemas.openxmlformats.org/officeDocument/2006/relationships/slideLayout" Target="../slideLayouts/slideLayout11.xml"/><Relationship Id="rId10" Type="http://schemas.openxmlformats.org/officeDocument/2006/relationships/theme" Target="../theme/theme2.xml"/><Relationship Id="rId11" Type="http://schemas.openxmlformats.org/officeDocument/2006/relationships/image" Target="../media/image2.png"/><Relationship Id="rId1" Type="http://schemas.openxmlformats.org/officeDocument/2006/relationships/slideLayout" Target="../slideLayouts/slideLayout3.xml"/><Relationship Id="rId2"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TextBox 7"/>
          <p:cNvSpPr txBox="1"/>
          <p:nvPr userDrawn="1"/>
        </p:nvSpPr>
        <p:spPr>
          <a:xfrm>
            <a:off x="271462" y="6354246"/>
            <a:ext cx="2580226" cy="246221"/>
          </a:xfrm>
          <a:prstGeom prst="rect">
            <a:avLst/>
          </a:prstGeom>
          <a:noFill/>
        </p:spPr>
        <p:txBody>
          <a:bodyPr wrap="square" rtlCol="0">
            <a:spAutoFit/>
          </a:bodyPr>
          <a:lstStyle/>
          <a:p>
            <a:pPr algn="l"/>
            <a:r>
              <a:rPr lang="en-US" sz="1000" dirty="0">
                <a:solidFill>
                  <a:schemeClr val="bg1">
                    <a:lumMod val="65000"/>
                  </a:schemeClr>
                </a:solidFill>
                <a:latin typeface="Roboto" charset="0"/>
                <a:ea typeface="Roboto" charset="0"/>
                <a:cs typeface="Roboto" charset="0"/>
              </a:rPr>
              <a:t>©</a:t>
            </a:r>
            <a:r>
              <a:rPr lang="en-US" sz="1000" dirty="0" err="1">
                <a:solidFill>
                  <a:schemeClr val="bg1">
                    <a:lumMod val="65000"/>
                  </a:schemeClr>
                </a:solidFill>
                <a:latin typeface="Roboto" charset="0"/>
                <a:ea typeface="Roboto" charset="0"/>
                <a:cs typeface="Roboto" charset="0"/>
              </a:rPr>
              <a:t>FlatWorld</a:t>
            </a:r>
            <a:r>
              <a:rPr lang="en-US" sz="1000" baseline="0" dirty="0">
                <a:solidFill>
                  <a:schemeClr val="bg1">
                    <a:lumMod val="65000"/>
                  </a:schemeClr>
                </a:solidFill>
                <a:latin typeface="Roboto" charset="0"/>
                <a:ea typeface="Roboto" charset="0"/>
                <a:cs typeface="Roboto" charset="0"/>
              </a:rPr>
              <a:t> 2020</a:t>
            </a:r>
            <a:endParaRPr lang="en-US" sz="1000" dirty="0">
              <a:solidFill>
                <a:schemeClr val="bg1">
                  <a:lumMod val="65000"/>
                </a:schemeClr>
              </a:solidFill>
              <a:latin typeface="Roboto" charset="0"/>
              <a:ea typeface="Roboto" charset="0"/>
              <a:cs typeface="Roboto" charset="0"/>
            </a:endParaRPr>
          </a:p>
        </p:txBody>
      </p:sp>
      <p:pic>
        <p:nvPicPr>
          <p:cNvPr id="5" name="Picture 4"/>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0373608" y="6201460"/>
            <a:ext cx="1429608" cy="467712"/>
          </a:xfrm>
          <a:prstGeom prst="rect">
            <a:avLst/>
          </a:prstGeom>
        </p:spPr>
      </p:pic>
    </p:spTree>
    <p:extLst>
      <p:ext uri="{BB962C8B-B14F-4D97-AF65-F5344CB8AC3E}">
        <p14:creationId xmlns:p14="http://schemas.microsoft.com/office/powerpoint/2010/main" val="2023820145"/>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p:nvPicPr>
        <p:blipFill>
          <a:blip r:embed="rId11"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1644952" y="344714"/>
            <a:ext cx="9937448" cy="580572"/>
          </a:xfrm>
          <a:prstGeom prst="rect">
            <a:avLst/>
          </a:prstGeom>
        </p:spPr>
        <p:txBody>
          <a:bodyPr vert="horz" lIns="91440" tIns="45720" rIns="91440" bIns="45720" rtlCol="0" anchor="ctr">
            <a:normAutofit/>
          </a:bodyPr>
          <a:lstStyle/>
          <a:p>
            <a:r>
              <a:rPr lang="en-US" dirty="0"/>
              <a:t>FOR CONTENT HEAVY</a:t>
            </a:r>
          </a:p>
        </p:txBody>
      </p:sp>
      <p:sp>
        <p:nvSpPr>
          <p:cNvPr id="3" name="Text Placeholder 2"/>
          <p:cNvSpPr>
            <a:spLocks noGrp="1"/>
          </p:cNvSpPr>
          <p:nvPr>
            <p:ph type="body" idx="1"/>
          </p:nvPr>
        </p:nvSpPr>
        <p:spPr>
          <a:xfrm>
            <a:off x="609600" y="1600203"/>
            <a:ext cx="10972800" cy="44253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92663098"/>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Lst>
  <p:txStyles>
    <p:titleStyle>
      <a:lvl1pPr algn="l" defTabSz="342900" rtl="0" eaLnBrk="1" latinLnBrk="0" hangingPunct="1">
        <a:spcBef>
          <a:spcPct val="0"/>
        </a:spcBef>
        <a:buNone/>
        <a:defRPr sz="2400" b="0" i="0" kern="1200" cap="all" baseline="0">
          <a:solidFill>
            <a:srgbClr val="1B2B51"/>
          </a:solidFill>
          <a:latin typeface="Source Sans Pro" panose="020B0503030403020204" pitchFamily="34" charset="0"/>
          <a:ea typeface="Source Sans Pro" panose="020B0503030403020204" pitchFamily="34" charset="0"/>
          <a:cs typeface="+mj-cs"/>
        </a:defRPr>
      </a:lvl1pPr>
    </p:titleStyle>
    <p:bodyStyle>
      <a:lvl1pPr marL="257175" indent="-257175" algn="l" defTabSz="342900" rtl="0" eaLnBrk="1" latinLnBrk="0" hangingPunct="1">
        <a:spcBef>
          <a:spcPct val="20000"/>
        </a:spcBef>
        <a:buFont typeface="Arial"/>
        <a:buChar char="•"/>
        <a:defRPr sz="2000" kern="1200">
          <a:solidFill>
            <a:schemeClr val="tx1"/>
          </a:solidFill>
          <a:latin typeface="Lato" panose="020F0502020204030203" pitchFamily="34" charset="0"/>
          <a:ea typeface="+mn-ea"/>
          <a:cs typeface="+mn-cs"/>
        </a:defRPr>
      </a:lvl1pPr>
      <a:lvl2pPr marL="557213" indent="-214313" algn="l" defTabSz="342900" rtl="0" eaLnBrk="1" latinLnBrk="0" hangingPunct="1">
        <a:spcBef>
          <a:spcPct val="20000"/>
        </a:spcBef>
        <a:buFont typeface="Arial"/>
        <a:buChar char="–"/>
        <a:defRPr sz="2000" kern="1200">
          <a:solidFill>
            <a:schemeClr val="tx1"/>
          </a:solidFill>
          <a:latin typeface="Lato" panose="020F0502020204030203" pitchFamily="34" charset="0"/>
          <a:ea typeface="+mn-ea"/>
          <a:cs typeface="+mn-cs"/>
        </a:defRPr>
      </a:lvl2pPr>
      <a:lvl3pPr marL="857250" indent="-171450" algn="l" defTabSz="342900" rtl="0" eaLnBrk="1" latinLnBrk="0" hangingPunct="1">
        <a:spcBef>
          <a:spcPct val="20000"/>
        </a:spcBef>
        <a:buFont typeface="Arial"/>
        <a:buChar char="•"/>
        <a:defRPr sz="2000" kern="1200">
          <a:solidFill>
            <a:schemeClr val="tx1"/>
          </a:solidFill>
          <a:latin typeface="Lato" panose="020F0502020204030203" pitchFamily="34" charset="0"/>
          <a:ea typeface="+mn-ea"/>
          <a:cs typeface="+mn-cs"/>
        </a:defRPr>
      </a:lvl3pPr>
      <a:lvl4pPr marL="1200150" indent="-171450" algn="l" defTabSz="342900" rtl="0" eaLnBrk="1" latinLnBrk="0" hangingPunct="1">
        <a:spcBef>
          <a:spcPct val="20000"/>
        </a:spcBef>
        <a:buFont typeface="Arial"/>
        <a:buChar char="–"/>
        <a:defRPr sz="2000" kern="1200">
          <a:solidFill>
            <a:schemeClr val="tx1"/>
          </a:solidFill>
          <a:latin typeface="Lato" panose="020F0502020204030203" pitchFamily="34" charset="0"/>
          <a:ea typeface="+mn-ea"/>
          <a:cs typeface="+mn-cs"/>
        </a:defRPr>
      </a:lvl4pPr>
      <a:lvl5pPr marL="1543050" indent="-171450" algn="l" defTabSz="342900" rtl="0" eaLnBrk="1" latinLnBrk="0" hangingPunct="1">
        <a:spcBef>
          <a:spcPct val="20000"/>
        </a:spcBef>
        <a:buFont typeface="Arial"/>
        <a:buChar char="»"/>
        <a:defRPr sz="2000" kern="1200">
          <a:solidFill>
            <a:schemeClr val="tx1"/>
          </a:solidFill>
          <a:latin typeface="Lato" panose="020F0502020204030203" pitchFamily="34" charset="0"/>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8.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9.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9.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9.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9.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9.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9.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9.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9.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9.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9.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9.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 Id="rId3"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 Id="rId3" Type="http://schemas.openxmlformats.org/officeDocument/2006/relationships/image" Target="../media/image9.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9.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 Id="rId3" Type="http://schemas.openxmlformats.org/officeDocument/2006/relationships/image" Target="../media/image9.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 Id="rId3" Type="http://schemas.openxmlformats.org/officeDocument/2006/relationships/image" Target="../media/image9.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 Id="rId3" Type="http://schemas.openxmlformats.org/officeDocument/2006/relationships/image" Target="../media/image9.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 Id="rId3" Type="http://schemas.openxmlformats.org/officeDocument/2006/relationships/image" Target="../media/image9.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 Id="rId3" Type="http://schemas.openxmlformats.org/officeDocument/2006/relationships/image" Target="../media/image9.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 Id="rId3" Type="http://schemas.openxmlformats.org/officeDocument/2006/relationships/image" Target="../media/image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tiff"/><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0" y="-47927"/>
            <a:ext cx="12198096" cy="4847484"/>
          </a:xfrm>
          <a:prstGeom prst="rect">
            <a:avLst/>
          </a:prstGeom>
        </p:spPr>
      </p:pic>
      <p:sp>
        <p:nvSpPr>
          <p:cNvPr id="2" name="Title 1"/>
          <p:cNvSpPr>
            <a:spLocks noGrp="1"/>
          </p:cNvSpPr>
          <p:nvPr>
            <p:ph type="ctrTitle" idx="4294967295"/>
          </p:nvPr>
        </p:nvSpPr>
        <p:spPr>
          <a:xfrm>
            <a:off x="300959" y="5014282"/>
            <a:ext cx="11253019" cy="695325"/>
          </a:xfrm>
          <a:prstGeom prst="rect">
            <a:avLst/>
          </a:prstGeom>
        </p:spPr>
        <p:txBody>
          <a:bodyPr>
            <a:noAutofit/>
          </a:bodyPr>
          <a:lstStyle/>
          <a:p>
            <a:r>
              <a:rPr lang="en-US" sz="2800" dirty="0">
                <a:latin typeface="Helvetica" charset="0"/>
                <a:ea typeface="Helvetica" charset="0"/>
                <a:cs typeface="Helvetica" charset="0"/>
              </a:rPr>
              <a:t>Information Systems: A Manager’s Guide to </a:t>
            </a:r>
            <a:br>
              <a:rPr lang="en-US" sz="2800" dirty="0">
                <a:latin typeface="Helvetica" charset="0"/>
                <a:ea typeface="Helvetica" charset="0"/>
                <a:cs typeface="Helvetica" charset="0"/>
              </a:rPr>
            </a:br>
            <a:r>
              <a:rPr lang="en-US" sz="2800" dirty="0">
                <a:latin typeface="Helvetica" charset="0"/>
                <a:ea typeface="Helvetica" charset="0"/>
                <a:cs typeface="Helvetica" charset="0"/>
              </a:rPr>
              <a:t>Harnessing Technology, V8.0</a:t>
            </a:r>
          </a:p>
        </p:txBody>
      </p:sp>
      <p:sp>
        <p:nvSpPr>
          <p:cNvPr id="3" name="Subtitle 2"/>
          <p:cNvSpPr>
            <a:spLocks noGrp="1"/>
          </p:cNvSpPr>
          <p:nvPr>
            <p:ph type="subTitle" idx="4294967295"/>
          </p:nvPr>
        </p:nvSpPr>
        <p:spPr>
          <a:xfrm>
            <a:off x="300959" y="5912405"/>
            <a:ext cx="9144000" cy="427037"/>
          </a:xfrm>
          <a:prstGeom prst="rect">
            <a:avLst/>
          </a:prstGeom>
        </p:spPr>
        <p:txBody>
          <a:bodyPr>
            <a:normAutofit/>
          </a:bodyPr>
          <a:lstStyle/>
          <a:p>
            <a:pPr marL="0" indent="0" algn="l">
              <a:buNone/>
            </a:pPr>
            <a:r>
              <a:rPr lang="en-US" sz="2000" dirty="0">
                <a:latin typeface="Helvetica" charset="0"/>
                <a:ea typeface="Helvetica" charset="0"/>
                <a:cs typeface="Helvetica" charset="0"/>
              </a:rPr>
              <a:t>By John Gallaugher</a:t>
            </a:r>
          </a:p>
        </p:txBody>
      </p:sp>
      <p:cxnSp>
        <p:nvCxnSpPr>
          <p:cNvPr id="11" name="Straight Connector 10"/>
          <p:cNvCxnSpPr/>
          <p:nvPr/>
        </p:nvCxnSpPr>
        <p:spPr>
          <a:xfrm>
            <a:off x="0" y="4811486"/>
            <a:ext cx="121920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4186832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 xmlns:a16="http://schemas.microsoft.com/office/drawing/2014/main" id="{4477724D-D528-C140-9C6B-C26EE2D93ABB}"/>
              </a:ext>
            </a:extLst>
          </p:cNvPr>
          <p:cNvCxnSpPr/>
          <p:nvPr/>
        </p:nvCxnSpPr>
        <p:spPr>
          <a:xfrm>
            <a:off x="1066800" y="137393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sp>
        <p:nvSpPr>
          <p:cNvPr id="3" name="Title 1">
            <a:extLst>
              <a:ext uri="{FF2B5EF4-FFF2-40B4-BE49-F238E27FC236}">
                <a16:creationId xmlns="" xmlns:a16="http://schemas.microsoft.com/office/drawing/2014/main" id="{926FAE30-1F8B-4549-BD1F-E75C4184EFC9}"/>
              </a:ext>
            </a:extLst>
          </p:cNvPr>
          <p:cNvSpPr txBox="1">
            <a:spLocks/>
          </p:cNvSpPr>
          <p:nvPr/>
        </p:nvSpPr>
        <p:spPr>
          <a:xfrm>
            <a:off x="2000723" y="446634"/>
            <a:ext cx="9100413" cy="874057"/>
          </a:xfrm>
          <a:prstGeom prst="rect">
            <a:avLst/>
          </a:prstGeom>
        </p:spPr>
        <p:txBody>
          <a:bodyP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Helvetica" panose="020B0604020202020204" pitchFamily="34" charset="0"/>
                <a:ea typeface="Roboto" charset="0"/>
                <a:cs typeface="Helvetica" panose="020B0604020202020204" pitchFamily="34" charset="0"/>
              </a:rPr>
              <a:t>Tech Everywhere: From the Smart Thermostat to a Tweeting Diaper</a:t>
            </a:r>
            <a:endParaRPr lang="en-US" altLang="en-US" sz="3200" dirty="0">
              <a:latin typeface="Helvetica" panose="020B0604020202020204" pitchFamily="34" charset="0"/>
              <a:ea typeface="Roboto" charset="0"/>
              <a:cs typeface="Helvetica" panose="020B0604020202020204" pitchFamily="34" charset="0"/>
            </a:endParaRPr>
          </a:p>
        </p:txBody>
      </p:sp>
      <p:pic>
        <p:nvPicPr>
          <p:cNvPr id="4" name="Picture 3">
            <a:extLst>
              <a:ext uri="{FF2B5EF4-FFF2-40B4-BE49-F238E27FC236}">
                <a16:creationId xmlns="" xmlns:a16="http://schemas.microsoft.com/office/drawing/2014/main" id="{5F7F2D4F-7BB0-7F4F-B1E4-0A134CF4EB24}"/>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5" name="Rectangle 4">
            <a:extLst>
              <a:ext uri="{FF2B5EF4-FFF2-40B4-BE49-F238E27FC236}">
                <a16:creationId xmlns="" xmlns:a16="http://schemas.microsoft.com/office/drawing/2014/main" id="{352AB7F2-CC14-2844-9AFE-8248127E80B4}"/>
              </a:ext>
            </a:extLst>
          </p:cNvPr>
          <p:cNvSpPr/>
          <p:nvPr/>
        </p:nvSpPr>
        <p:spPr>
          <a:xfrm>
            <a:off x="1066800" y="1714832"/>
            <a:ext cx="10058400" cy="4462760"/>
          </a:xfrm>
          <a:prstGeom prst="rect">
            <a:avLst/>
          </a:prstGeom>
        </p:spPr>
        <p:txBody>
          <a:bodyPr wrap="square">
            <a:spAutoFit/>
          </a:bodyPr>
          <a:lstStyle/>
          <a:p>
            <a:pPr marL="800100" lvl="1" indent="-342900">
              <a:buFont typeface="Arial" panose="020B0604020202020204" pitchFamily="34" charset="0"/>
              <a:buChar char="•"/>
            </a:pPr>
            <a:r>
              <a:rPr lang="en-US" sz="2000" dirty="0" smtClean="0">
                <a:latin typeface="Helvetica" panose="020B0604020202020204" pitchFamily="34" charset="0"/>
                <a:ea typeface="Roboto" charset="0"/>
                <a:cs typeface="Helvetica" panose="020B0604020202020204" pitchFamily="34" charset="0"/>
              </a:rPr>
              <a:t>Smart </a:t>
            </a:r>
            <a:r>
              <a:rPr lang="en-US" sz="2000" dirty="0">
                <a:latin typeface="Helvetica" panose="020B0604020202020204" pitchFamily="34" charset="0"/>
                <a:ea typeface="Roboto" charset="0"/>
                <a:cs typeface="Helvetica" panose="020B0604020202020204" pitchFamily="34" charset="0"/>
              </a:rPr>
              <a:t>billboards in Japan that peer back at passersby, guess at their demographics, and instantly change advertising for on-the-spot targeting. </a:t>
            </a:r>
          </a:p>
          <a:p>
            <a:pPr marL="800100" lvl="1" indent="-342900">
              <a:buFont typeface="Arial" panose="020B0604020202020204" pitchFamily="34" charset="0"/>
              <a:buChar char="•"/>
            </a:pPr>
            <a:r>
              <a:rPr lang="en-US" sz="2000" dirty="0">
                <a:latin typeface="Helvetica" panose="020B0604020202020204" pitchFamily="34" charset="0"/>
                <a:ea typeface="Roboto" charset="0"/>
                <a:cs typeface="Helvetica" panose="020B0604020202020204" pitchFamily="34" charset="0"/>
              </a:rPr>
              <a:t>Experimental, chuckle-worthy </a:t>
            </a:r>
            <a:r>
              <a:rPr lang="en-US" sz="2000" dirty="0" err="1">
                <a:latin typeface="Helvetica" panose="020B0604020202020204" pitchFamily="34" charset="0"/>
                <a:ea typeface="Roboto" charset="0"/>
                <a:cs typeface="Helvetica" panose="020B0604020202020204" pitchFamily="34" charset="0"/>
              </a:rPr>
              <a:t>TweetPee</a:t>
            </a:r>
            <a:r>
              <a:rPr lang="en-US" sz="2000" dirty="0">
                <a:latin typeface="Helvetica" panose="020B0604020202020204" pitchFamily="34" charset="0"/>
                <a:ea typeface="Roboto" charset="0"/>
                <a:cs typeface="Helvetica" panose="020B0604020202020204" pitchFamily="34" charset="0"/>
              </a:rPr>
              <a:t> by Huggies, which sends a text or social media post when diaper “activity” is detected. </a:t>
            </a:r>
            <a:endParaRPr lang="en-US" sz="2000" dirty="0" smtClean="0">
              <a:latin typeface="Helvetica" panose="020B0604020202020204" pitchFamily="34" charset="0"/>
              <a:ea typeface="Roboto" charset="0"/>
              <a:cs typeface="Helvetica" panose="020B0604020202020204" pitchFamily="34" charset="0"/>
            </a:endParaRPr>
          </a:p>
          <a:p>
            <a:pPr marL="342900" indent="-342900">
              <a:buFont typeface="Arial" panose="020B0604020202020204" pitchFamily="34" charset="0"/>
              <a:buChar char="•"/>
            </a:pPr>
            <a:r>
              <a:rPr lang="en-US" sz="2400" dirty="0">
                <a:latin typeface="Helvetica" panose="020B0604020202020204" pitchFamily="34" charset="0"/>
                <a:ea typeface="Roboto" charset="0"/>
                <a:cs typeface="Helvetica" panose="020B0604020202020204" pitchFamily="34" charset="0"/>
              </a:rPr>
              <a:t>Robust, low-cost hardware hacking is made easier with products like the Raspberry </a:t>
            </a:r>
            <a:r>
              <a:rPr lang="en-US" sz="2400" dirty="0" smtClean="0">
                <a:latin typeface="Helvetica" panose="020B0604020202020204" pitchFamily="34" charset="0"/>
                <a:ea typeface="Roboto" charset="0"/>
                <a:cs typeface="Helvetica" panose="020B0604020202020204" pitchFamily="34" charset="0"/>
              </a:rPr>
              <a:t>Pi, </a:t>
            </a:r>
            <a:r>
              <a:rPr lang="en-US" sz="2400" dirty="0">
                <a:latin typeface="Helvetica" panose="020B0604020202020204" pitchFamily="34" charset="0"/>
                <a:ea typeface="Roboto" charset="0"/>
                <a:cs typeface="Helvetica" panose="020B0604020202020204" pitchFamily="34" charset="0"/>
              </a:rPr>
              <a:t>a computer with some models </a:t>
            </a:r>
            <a:r>
              <a:rPr lang="en-US" sz="2400" dirty="0" smtClean="0">
                <a:latin typeface="Helvetica" panose="020B0604020202020204" pitchFamily="34" charset="0"/>
                <a:ea typeface="Roboto" charset="0"/>
                <a:cs typeface="Helvetica" panose="020B0604020202020204" pitchFamily="34" charset="0"/>
              </a:rPr>
              <a:t>smaller than two sticks of gum that </a:t>
            </a:r>
            <a:r>
              <a:rPr lang="en-US" sz="2400" dirty="0">
                <a:latin typeface="Helvetica" panose="020B0604020202020204" pitchFamily="34" charset="0"/>
                <a:ea typeface="Roboto" charset="0"/>
                <a:cs typeface="Helvetica" panose="020B0604020202020204" pitchFamily="34" charset="0"/>
              </a:rPr>
              <a:t>can run a full PC operating system and cost as little as $5.</a:t>
            </a:r>
          </a:p>
          <a:p>
            <a:pPr marL="342900" indent="-342900">
              <a:buFont typeface="Arial" panose="020B0604020202020204" pitchFamily="34" charset="0"/>
              <a:buChar char="•"/>
            </a:pPr>
            <a:r>
              <a:rPr lang="en-US" sz="2400" dirty="0">
                <a:latin typeface="Helvetica" panose="020B0604020202020204" pitchFamily="34" charset="0"/>
                <a:ea typeface="Roboto" charset="0"/>
                <a:cs typeface="Helvetica" panose="020B0604020202020204" pitchFamily="34" charset="0"/>
              </a:rPr>
              <a:t>Some students may have worked with </a:t>
            </a:r>
            <a:r>
              <a:rPr lang="en-US" sz="2400" b="1" dirty="0">
                <a:solidFill>
                  <a:srgbClr val="006CA7"/>
                </a:solidFill>
                <a:latin typeface="Helvetica" panose="020B0604020202020204" pitchFamily="34" charset="0"/>
                <a:ea typeface="Roboto" charset="0"/>
                <a:cs typeface="Helvetica" panose="020B0604020202020204" pitchFamily="34" charset="0"/>
              </a:rPr>
              <a:t>microcontrollers</a:t>
            </a:r>
            <a:r>
              <a:rPr lang="en-US" sz="2400" b="1" dirty="0">
                <a:latin typeface="Helvetica" panose="020B0604020202020204" pitchFamily="34" charset="0"/>
                <a:ea typeface="Roboto" charset="0"/>
                <a:cs typeface="Helvetica" panose="020B0604020202020204" pitchFamily="34" charset="0"/>
              </a:rPr>
              <a:t>, </a:t>
            </a:r>
            <a:r>
              <a:rPr lang="en-US" sz="2400" dirty="0">
                <a:latin typeface="Helvetica" panose="020B0604020202020204" pitchFamily="34" charset="0"/>
                <a:ea typeface="Roboto" charset="0"/>
                <a:cs typeface="Helvetica" panose="020B0604020202020204" pitchFamily="34" charset="0"/>
              </a:rPr>
              <a:t>like the Arduino, in high school.</a:t>
            </a:r>
          </a:p>
          <a:p>
            <a:pPr marL="800100" lvl="1" indent="-342900">
              <a:buFont typeface="Arial" panose="020B0604020202020204" pitchFamily="34" charset="0"/>
              <a:buChar char="•"/>
            </a:pPr>
            <a:r>
              <a:rPr lang="en-US" sz="2000" dirty="0">
                <a:latin typeface="Helvetica" panose="020B0604020202020204" pitchFamily="34" charset="0"/>
                <a:ea typeface="Roboto" charset="0"/>
                <a:cs typeface="Helvetica" panose="020B0604020202020204" pitchFamily="34" charset="0"/>
              </a:rPr>
              <a:t>These devices have processors and can be programmed, but aren’t considered general-purpose computers because they don’t have an operating system. </a:t>
            </a:r>
          </a:p>
          <a:p>
            <a:pPr marL="800100" lvl="1" indent="-342900">
              <a:buFont typeface="Arial" panose="020B0604020202020204" pitchFamily="34" charset="0"/>
              <a:buChar char="•"/>
            </a:pPr>
            <a:endParaRPr lang="en-US" sz="2000" dirty="0">
              <a:latin typeface="Helvetica" panose="020B0604020202020204" pitchFamily="34" charset="0"/>
              <a:ea typeface="Roboto" charset="0"/>
              <a:cs typeface="Helvetica" panose="020B0604020202020204" pitchFamily="34" charset="0"/>
            </a:endParaRPr>
          </a:p>
        </p:txBody>
      </p:sp>
    </p:spTree>
    <p:extLst>
      <p:ext uri="{BB962C8B-B14F-4D97-AF65-F5344CB8AC3E}">
        <p14:creationId xmlns:p14="http://schemas.microsoft.com/office/powerpoint/2010/main" val="1311262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1066800" y="137393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5" name="Title 1"/>
          <p:cNvSpPr txBox="1">
            <a:spLocks/>
          </p:cNvSpPr>
          <p:nvPr/>
        </p:nvSpPr>
        <p:spPr>
          <a:xfrm>
            <a:off x="2000724" y="478718"/>
            <a:ext cx="9124476" cy="874057"/>
          </a:xfrm>
          <a:prstGeom prst="rect">
            <a:avLst/>
          </a:prstGeom>
        </p:spPr>
        <p:txBody>
          <a:bodyP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Helvetica" panose="020B0604020202020204" pitchFamily="34" charset="0"/>
                <a:ea typeface="Roboto" charset="0"/>
                <a:cs typeface="Helvetica" panose="020B0604020202020204" pitchFamily="34" charset="0"/>
              </a:rPr>
              <a:t>Moore’s Law Inside Your Medicine </a:t>
            </a:r>
            <a:r>
              <a:rPr lang="en-US" sz="3200" dirty="0" smtClean="0">
                <a:latin typeface="Helvetica" panose="020B0604020202020204" pitchFamily="34" charset="0"/>
                <a:ea typeface="Roboto" charset="0"/>
                <a:cs typeface="Helvetica" panose="020B0604020202020204" pitchFamily="34" charset="0"/>
              </a:rPr>
              <a:t>Cabinet… and </a:t>
            </a:r>
            <a:r>
              <a:rPr lang="en-US" sz="3200" dirty="0">
                <a:latin typeface="Helvetica" panose="020B0604020202020204" pitchFamily="34" charset="0"/>
                <a:ea typeface="Roboto" charset="0"/>
                <a:cs typeface="Helvetica" panose="020B0604020202020204" pitchFamily="34" charset="0"/>
              </a:rPr>
              <a:t>Your Colon</a:t>
            </a:r>
            <a:endParaRPr lang="en-US" altLang="en-US" sz="3200" dirty="0">
              <a:latin typeface="Helvetica" panose="020B0604020202020204" pitchFamily="34" charset="0"/>
              <a:ea typeface="Roboto" charset="0"/>
              <a:cs typeface="Helvetica" panose="020B0604020202020204" pitchFamily="34" charset="0"/>
            </a:endParaRPr>
          </a:p>
        </p:txBody>
      </p:sp>
      <p:sp>
        <p:nvSpPr>
          <p:cNvPr id="9" name="Rectangle 8"/>
          <p:cNvSpPr/>
          <p:nvPr/>
        </p:nvSpPr>
        <p:spPr>
          <a:xfrm>
            <a:off x="1066800" y="1784443"/>
            <a:ext cx="10058400" cy="3600986"/>
          </a:xfrm>
          <a:prstGeom prst="rect">
            <a:avLst/>
          </a:prstGeom>
        </p:spPr>
        <p:txBody>
          <a:bodyPr wrap="square">
            <a:spAutoFit/>
          </a:bodyPr>
          <a:lstStyle/>
          <a:p>
            <a:pPr marL="342900" indent="-342900">
              <a:buFont typeface="Arial" panose="020B0604020202020204" pitchFamily="34" charset="0"/>
              <a:buChar char="•"/>
            </a:pPr>
            <a:r>
              <a:rPr lang="en-US" sz="2400" dirty="0">
                <a:latin typeface="Helvetica" panose="020B0604020202020204" pitchFamily="34" charset="0"/>
                <a:ea typeface="Roboto" charset="0"/>
                <a:cs typeface="Helvetica" panose="020B0604020202020204" pitchFamily="34" charset="0"/>
              </a:rPr>
              <a:t>Moore’s Law shows the potential for low-cost computing to improve health care quality while lowering costs. </a:t>
            </a:r>
          </a:p>
          <a:p>
            <a:pPr marL="800100" lvl="1" indent="-342900">
              <a:buFont typeface="Arial" charset="0"/>
              <a:buChar char="•"/>
            </a:pPr>
            <a:r>
              <a:rPr lang="en-US" sz="2000" dirty="0">
                <a:latin typeface="Helvetica" panose="020B0604020202020204" pitchFamily="34" charset="0"/>
                <a:ea typeface="Roboto" charset="0"/>
                <a:cs typeface="Helvetica" panose="020B0604020202020204" pitchFamily="34" charset="0"/>
              </a:rPr>
              <a:t>The GlowCap from Vitality, Inc., is a “smart” pill bottle that will flash when you’re supposed to take your medicine. </a:t>
            </a:r>
          </a:p>
          <a:p>
            <a:pPr marL="800100" lvl="1" indent="-342900">
              <a:buFont typeface="Arial" charset="0"/>
              <a:buChar char="•"/>
            </a:pPr>
            <a:r>
              <a:rPr lang="en-US" sz="2000" dirty="0">
                <a:latin typeface="Helvetica" panose="020B0604020202020204" pitchFamily="34" charset="0"/>
                <a:ea typeface="Roboto" charset="0"/>
                <a:cs typeface="Helvetica" panose="020B0604020202020204" pitchFamily="34" charset="0"/>
              </a:rPr>
              <a:t>It will play a little tune if you’re an hour late for your dose and will also squirt a signal to a night-light that flashes as a reminder (in case you’re out of view of the cap). </a:t>
            </a:r>
          </a:p>
          <a:p>
            <a:pPr marL="800100" lvl="1" indent="-342900">
              <a:buFont typeface="Arial" charset="0"/>
              <a:buChar char="•"/>
            </a:pPr>
            <a:r>
              <a:rPr lang="en-US" sz="2000" dirty="0">
                <a:latin typeface="Helvetica" panose="020B0604020202020204" pitchFamily="34" charset="0"/>
                <a:ea typeface="Roboto" charset="0"/>
                <a:cs typeface="Helvetica" panose="020B0604020202020204" pitchFamily="34" charset="0"/>
              </a:rPr>
              <a:t>GlowCaps can also be set to call or send a text if you haven’t responded past a set period of time. </a:t>
            </a:r>
          </a:p>
          <a:p>
            <a:pPr marL="800100" lvl="1" indent="-342900">
              <a:buFont typeface="Arial" charset="0"/>
              <a:buChar char="•"/>
            </a:pPr>
            <a:r>
              <a:rPr lang="en-US" sz="2000" dirty="0">
                <a:latin typeface="Helvetica" panose="020B0604020202020204" pitchFamily="34" charset="0"/>
                <a:ea typeface="Roboto" charset="0"/>
                <a:cs typeface="Helvetica" panose="020B0604020202020204" pitchFamily="34" charset="0"/>
              </a:rPr>
              <a:t>The device will send a report to you, your doc, or whomever else you approve. </a:t>
            </a:r>
          </a:p>
          <a:p>
            <a:pPr marL="800100" lvl="1" indent="-342900">
              <a:buFont typeface="Arial" charset="0"/>
              <a:buChar char="•"/>
            </a:pPr>
            <a:r>
              <a:rPr lang="en-US" sz="2000" dirty="0">
                <a:latin typeface="Helvetica" panose="020B0604020202020204" pitchFamily="34" charset="0"/>
                <a:ea typeface="Roboto" charset="0"/>
                <a:cs typeface="Helvetica" panose="020B0604020202020204" pitchFamily="34" charset="0"/>
              </a:rPr>
              <a:t>The GlowCap can even alert your pharmacy when it’s time for refills.</a:t>
            </a:r>
          </a:p>
        </p:txBody>
      </p:sp>
    </p:spTree>
    <p:extLst>
      <p:ext uri="{BB962C8B-B14F-4D97-AF65-F5344CB8AC3E}">
        <p14:creationId xmlns:p14="http://schemas.microsoft.com/office/powerpoint/2010/main" val="219831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1066800" y="137393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9" name="Rectangle 8"/>
          <p:cNvSpPr/>
          <p:nvPr/>
        </p:nvSpPr>
        <p:spPr>
          <a:xfrm>
            <a:off x="1076336" y="1789324"/>
            <a:ext cx="10048864" cy="4154984"/>
          </a:xfrm>
          <a:prstGeom prst="rect">
            <a:avLst/>
          </a:prstGeom>
        </p:spPr>
        <p:txBody>
          <a:bodyPr wrap="square">
            <a:spAutoFit/>
          </a:bodyPr>
          <a:lstStyle/>
          <a:p>
            <a:pPr marL="342900" indent="-342900">
              <a:buFont typeface="Arial" panose="020B0604020202020204" pitchFamily="34" charset="0"/>
              <a:buChar char="•"/>
            </a:pPr>
            <a:r>
              <a:rPr lang="en-US" sz="2400" dirty="0">
                <a:latin typeface="Helvetica" panose="020B0604020202020204" pitchFamily="34" charset="0"/>
                <a:ea typeface="Roboto" charset="0"/>
                <a:cs typeface="Helvetica" panose="020B0604020202020204" pitchFamily="34" charset="0"/>
              </a:rPr>
              <a:t>There might also be a chip inside the pills. </a:t>
            </a:r>
          </a:p>
          <a:p>
            <a:pPr marL="800100" lvl="1" indent="-342900">
              <a:buFont typeface="Arial" charset="0"/>
              <a:buChar char="•"/>
            </a:pPr>
            <a:r>
              <a:rPr lang="en-US" sz="2000" dirty="0">
                <a:latin typeface="Helvetica" panose="020B0604020202020204" pitchFamily="34" charset="0"/>
                <a:ea typeface="Roboto" charset="0"/>
                <a:cs typeface="Helvetica" panose="020B0604020202020204" pitchFamily="34" charset="0"/>
              </a:rPr>
              <a:t>Proteus, has developed ingestible tech, a sensor made of food and vitamin materials that can be swallowed in medicine. </a:t>
            </a:r>
          </a:p>
          <a:p>
            <a:pPr marL="800100" lvl="1" indent="-342900">
              <a:buFont typeface="Arial" charset="0"/>
              <a:buChar char="•"/>
            </a:pPr>
            <a:r>
              <a:rPr lang="en-US" sz="2000" dirty="0">
                <a:latin typeface="Helvetica" panose="020B0604020202020204" pitchFamily="34" charset="0"/>
                <a:ea typeface="Roboto" charset="0"/>
                <a:cs typeface="Helvetica" panose="020B0604020202020204" pitchFamily="34" charset="0"/>
              </a:rPr>
              <a:t>The sensor is activated and powered by the body’s digestive acids. </a:t>
            </a:r>
          </a:p>
          <a:p>
            <a:pPr marL="800100" lvl="1" indent="-342900">
              <a:buFont typeface="Arial" charset="0"/>
              <a:buChar char="•"/>
            </a:pPr>
            <a:r>
              <a:rPr lang="en-US" sz="2000" dirty="0">
                <a:latin typeface="Helvetica" panose="020B0604020202020204" pitchFamily="34" charset="0"/>
                <a:ea typeface="Roboto" charset="0"/>
                <a:cs typeface="Helvetica" panose="020B0604020202020204" pitchFamily="34" charset="0"/>
              </a:rPr>
              <a:t>Once digested, the chip sends out a signal with vitals such as heart rate, body angle, temperature, sleep, and more. </a:t>
            </a:r>
          </a:p>
          <a:p>
            <a:pPr marL="342900" indent="-342900">
              <a:buFont typeface="Arial" panose="020B0604020202020204" pitchFamily="34" charset="0"/>
              <a:buChar char="•"/>
            </a:pPr>
            <a:r>
              <a:rPr lang="en-US" sz="2400" dirty="0">
                <a:latin typeface="Helvetica" panose="020B0604020202020204" pitchFamily="34" charset="0"/>
                <a:ea typeface="Roboto" charset="0"/>
                <a:cs typeface="Helvetica" panose="020B0604020202020204" pitchFamily="34" charset="0"/>
              </a:rPr>
              <a:t>The Medtronic PillCam comes with up to two cameras that, once swallowed, can relay images of your innards. </a:t>
            </a:r>
          </a:p>
          <a:p>
            <a:pPr marL="800100" lvl="1" indent="-342900">
              <a:buFont typeface="Arial" panose="020B0604020202020204" pitchFamily="34" charset="0"/>
              <a:buChar char="•"/>
            </a:pPr>
            <a:r>
              <a:rPr lang="en-US" sz="2000" dirty="0">
                <a:latin typeface="Helvetica" panose="020B0604020202020204" pitchFamily="34" charset="0"/>
                <a:ea typeface="Roboto" charset="0"/>
                <a:cs typeface="Helvetica" panose="020B0604020202020204" pitchFamily="34" charset="0"/>
              </a:rPr>
              <a:t>Used to diagnose intestinal and colon problems.</a:t>
            </a:r>
          </a:p>
          <a:p>
            <a:pPr marL="342900" indent="-342900">
              <a:buFont typeface="Arial" panose="020B0604020202020204" pitchFamily="34" charset="0"/>
              <a:buChar char="•"/>
            </a:pPr>
            <a:r>
              <a:rPr lang="en-US" sz="2400" dirty="0" err="1">
                <a:latin typeface="Helvetica" panose="020B0604020202020204" pitchFamily="34" charset="0"/>
                <a:ea typeface="Roboto" charset="0"/>
                <a:cs typeface="Helvetica" panose="020B0604020202020204" pitchFamily="34" charset="0"/>
              </a:rPr>
              <a:t>AdhereTech</a:t>
            </a:r>
            <a:r>
              <a:rPr lang="en-US" sz="2400" dirty="0">
                <a:latin typeface="Helvetica" panose="020B0604020202020204" pitchFamily="34" charset="0"/>
                <a:ea typeface="Roboto" charset="0"/>
                <a:cs typeface="Helvetica" panose="020B0604020202020204" pitchFamily="34" charset="0"/>
              </a:rPr>
              <a:t>, a free system that works with pharmacies and pharma companies, will dispatch expert follow-up to help resolve issues so that patients stay on their meds. </a:t>
            </a:r>
          </a:p>
        </p:txBody>
      </p:sp>
      <p:sp>
        <p:nvSpPr>
          <p:cNvPr id="8" name="Title 1"/>
          <p:cNvSpPr txBox="1">
            <a:spLocks/>
          </p:cNvSpPr>
          <p:nvPr/>
        </p:nvSpPr>
        <p:spPr>
          <a:xfrm>
            <a:off x="2000724" y="478718"/>
            <a:ext cx="9124476" cy="874057"/>
          </a:xfrm>
          <a:prstGeom prst="rect">
            <a:avLst/>
          </a:prstGeom>
        </p:spPr>
        <p:txBody>
          <a:bodyP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Helvetica" panose="020B0604020202020204" pitchFamily="34" charset="0"/>
                <a:ea typeface="Roboto" charset="0"/>
                <a:cs typeface="Helvetica" panose="020B0604020202020204" pitchFamily="34" charset="0"/>
              </a:rPr>
              <a:t>Moore’s Law Inside Your Medicine </a:t>
            </a:r>
            <a:r>
              <a:rPr lang="en-US" sz="3200" dirty="0" smtClean="0">
                <a:latin typeface="Helvetica" panose="020B0604020202020204" pitchFamily="34" charset="0"/>
                <a:ea typeface="Roboto" charset="0"/>
                <a:cs typeface="Helvetica" panose="020B0604020202020204" pitchFamily="34" charset="0"/>
              </a:rPr>
              <a:t>Cabinet… and </a:t>
            </a:r>
            <a:r>
              <a:rPr lang="en-US" sz="3200" dirty="0">
                <a:latin typeface="Helvetica" panose="020B0604020202020204" pitchFamily="34" charset="0"/>
                <a:ea typeface="Roboto" charset="0"/>
                <a:cs typeface="Helvetica" panose="020B0604020202020204" pitchFamily="34" charset="0"/>
              </a:rPr>
              <a:t>Your </a:t>
            </a:r>
            <a:r>
              <a:rPr lang="en-US" sz="3200" dirty="0" smtClean="0">
                <a:latin typeface="Helvetica" panose="020B0604020202020204" pitchFamily="34" charset="0"/>
                <a:ea typeface="Roboto" charset="0"/>
                <a:cs typeface="Helvetica" panose="020B0604020202020204" pitchFamily="34" charset="0"/>
              </a:rPr>
              <a:t>Colon (cont’d)</a:t>
            </a:r>
            <a:endParaRPr lang="en-US" altLang="en-US" sz="3200" dirty="0">
              <a:latin typeface="Helvetica" panose="020B0604020202020204" pitchFamily="34" charset="0"/>
              <a:ea typeface="Roboto" charset="0"/>
              <a:cs typeface="Helvetica" panose="020B0604020202020204" pitchFamily="34" charset="0"/>
            </a:endParaRPr>
          </a:p>
        </p:txBody>
      </p:sp>
    </p:spTree>
    <p:extLst>
      <p:ext uri="{BB962C8B-B14F-4D97-AF65-F5344CB8AC3E}">
        <p14:creationId xmlns:p14="http://schemas.microsoft.com/office/powerpoint/2010/main" val="3775293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1066800" y="137393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5" name="Title 1"/>
          <p:cNvSpPr txBox="1">
            <a:spLocks/>
          </p:cNvSpPr>
          <p:nvPr/>
        </p:nvSpPr>
        <p:spPr>
          <a:xfrm>
            <a:off x="2008746" y="599278"/>
            <a:ext cx="9937448" cy="58057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Helvetica" panose="020B0604020202020204" pitchFamily="34" charset="0"/>
                <a:ea typeface="Roboto" charset="0"/>
                <a:cs typeface="Helvetica" panose="020B0604020202020204" pitchFamily="34" charset="0"/>
              </a:rPr>
              <a:t>Bits and Bytes</a:t>
            </a:r>
            <a:endParaRPr lang="en-US" altLang="en-US" sz="3200" dirty="0">
              <a:latin typeface="Helvetica" panose="020B0604020202020204" pitchFamily="34" charset="0"/>
              <a:ea typeface="Roboto" charset="0"/>
              <a:cs typeface="Helvetica" panose="020B0604020202020204" pitchFamily="34" charset="0"/>
            </a:endParaRPr>
          </a:p>
        </p:txBody>
      </p:sp>
      <p:sp>
        <p:nvSpPr>
          <p:cNvPr id="9" name="Rectangle 8"/>
          <p:cNvSpPr/>
          <p:nvPr/>
        </p:nvSpPr>
        <p:spPr>
          <a:xfrm>
            <a:off x="1066800" y="1566333"/>
            <a:ext cx="10058400" cy="3662541"/>
          </a:xfrm>
          <a:prstGeom prst="rect">
            <a:avLst/>
          </a:prstGeom>
        </p:spPr>
        <p:txBody>
          <a:bodyPr wrap="square">
            <a:spAutoFit/>
          </a:bodyPr>
          <a:lstStyle/>
          <a:p>
            <a:pPr marL="342900" indent="-342900" fontAlgn="base">
              <a:buFont typeface="Arial" panose="020B0604020202020204" pitchFamily="34" charset="0"/>
              <a:buChar char="•"/>
            </a:pPr>
            <a:r>
              <a:rPr lang="en-US" sz="2400" dirty="0">
                <a:latin typeface="Helvetica" panose="020B0604020202020204" pitchFamily="34" charset="0"/>
                <a:ea typeface="Roboto" charset="0"/>
                <a:cs typeface="Helvetica" panose="020B0604020202020204" pitchFamily="34" charset="0"/>
              </a:rPr>
              <a:t>Computers express data as bits that are either one or zero. </a:t>
            </a:r>
          </a:p>
          <a:p>
            <a:pPr marL="800100" lvl="1" indent="-342900" fontAlgn="base">
              <a:buFont typeface="Arial" charset="0"/>
              <a:buChar char="•"/>
            </a:pPr>
            <a:r>
              <a:rPr lang="en-US" sz="2000" dirty="0">
                <a:latin typeface="Helvetica" panose="020B0604020202020204" pitchFamily="34" charset="0"/>
                <a:ea typeface="Roboto" charset="0"/>
                <a:cs typeface="Helvetica" panose="020B0604020202020204" pitchFamily="34" charset="0"/>
              </a:rPr>
              <a:t>Eight bits form a byte (think of a byte as being a single character you can type from a keyboard). </a:t>
            </a:r>
          </a:p>
          <a:p>
            <a:pPr marL="800100" lvl="1" indent="-342900" fontAlgn="base">
              <a:buFont typeface="Arial" charset="0"/>
              <a:buChar char="•"/>
            </a:pPr>
            <a:r>
              <a:rPr lang="en-US" sz="2000" dirty="0">
                <a:latin typeface="Helvetica" panose="020B0604020202020204" pitchFamily="34" charset="0"/>
                <a:ea typeface="Roboto" charset="0"/>
                <a:cs typeface="Helvetica" panose="020B0604020202020204" pitchFamily="34" charset="0"/>
              </a:rPr>
              <a:t>A kilobyte refers to roughly a thousand bytes, or a thousand characters, megabyte = 1 million, gigabyte = 1 billion, terabyte = 1 trillion, petabyte = 1 quadrillion, and exabyte = 1 quintillion bytes.</a:t>
            </a:r>
          </a:p>
          <a:p>
            <a:pPr marL="342900" indent="-342900" fontAlgn="base">
              <a:buFont typeface="Arial" panose="020B0604020202020204" pitchFamily="34" charset="0"/>
              <a:buChar char="•"/>
            </a:pPr>
            <a:r>
              <a:rPr lang="en-US" sz="2400" dirty="0">
                <a:latin typeface="Helvetica" panose="020B0604020202020204" pitchFamily="34" charset="0"/>
                <a:ea typeface="Roboto" charset="0"/>
                <a:cs typeface="Helvetica" panose="020B0604020202020204" pitchFamily="34" charset="0"/>
              </a:rPr>
              <a:t>While storage is most often listed in bytes, telecommunication capacity (bandwidth) is often listed in bits per second (bps). </a:t>
            </a:r>
          </a:p>
          <a:p>
            <a:pPr marL="800100" lvl="1" indent="-342900" fontAlgn="base">
              <a:buFont typeface="Arial" charset="0"/>
              <a:buChar char="•"/>
            </a:pPr>
            <a:r>
              <a:rPr lang="en-US" sz="2000" dirty="0">
                <a:latin typeface="Helvetica" panose="020B0604020202020204" pitchFamily="34" charset="0"/>
                <a:ea typeface="Roboto" charset="0"/>
                <a:cs typeface="Helvetica" panose="020B0604020202020204" pitchFamily="34" charset="0"/>
              </a:rPr>
              <a:t>The same prefixes apply (Kbps = kilobits, or one thousand bits, per second, Mbps = megabits per second, Gbps = gigabits per second, and Tbps = terabits per second).</a:t>
            </a:r>
          </a:p>
        </p:txBody>
      </p:sp>
    </p:spTree>
    <p:extLst>
      <p:ext uri="{BB962C8B-B14F-4D97-AF65-F5344CB8AC3E}">
        <p14:creationId xmlns:p14="http://schemas.microsoft.com/office/powerpoint/2010/main" val="20998631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1066800" y="137393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5" name="Title 1"/>
          <p:cNvSpPr txBox="1">
            <a:spLocks/>
          </p:cNvSpPr>
          <p:nvPr/>
        </p:nvSpPr>
        <p:spPr>
          <a:xfrm>
            <a:off x="1996389" y="632591"/>
            <a:ext cx="9937448" cy="58057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200" dirty="0">
                <a:latin typeface="Helvetica" panose="020B0604020202020204" pitchFamily="34" charset="0"/>
                <a:ea typeface="Roboto" charset="0"/>
                <a:cs typeface="Helvetica" panose="020B0604020202020204" pitchFamily="34" charset="0"/>
              </a:rPr>
              <a:t>Tech: A Helping Hand to Escape Poverty</a:t>
            </a:r>
          </a:p>
        </p:txBody>
      </p:sp>
      <p:sp>
        <p:nvSpPr>
          <p:cNvPr id="9" name="Rectangle 8"/>
          <p:cNvSpPr/>
          <p:nvPr/>
        </p:nvSpPr>
        <p:spPr>
          <a:xfrm>
            <a:off x="1066800" y="1632959"/>
            <a:ext cx="10058400" cy="4278094"/>
          </a:xfrm>
          <a:prstGeom prst="rect">
            <a:avLst/>
          </a:prstGeom>
        </p:spPr>
        <p:txBody>
          <a:bodyPr wrap="square">
            <a:spAutoFit/>
          </a:bodyPr>
          <a:lstStyle/>
          <a:p>
            <a:pPr marL="342900" indent="-342900" fontAlgn="base">
              <a:buFont typeface="Arial" panose="020B0604020202020204" pitchFamily="34" charset="0"/>
              <a:buChar char="•"/>
            </a:pPr>
            <a:r>
              <a:rPr lang="en-US" sz="2400" dirty="0">
                <a:latin typeface="Helvetica" panose="020B0604020202020204" pitchFamily="34" charset="0"/>
                <a:cs typeface="Helvetica" panose="020B0604020202020204" pitchFamily="34" charset="0"/>
              </a:rPr>
              <a:t>Microprocessors in cell phones are also transforming the lives of some of the world’s most desperate poor. </a:t>
            </a:r>
          </a:p>
          <a:p>
            <a:pPr marL="800100" lvl="1" indent="-342900" fontAlgn="base">
              <a:buFont typeface="Arial" panose="020B0604020202020204" pitchFamily="34" charset="0"/>
              <a:buChar char="•"/>
            </a:pPr>
            <a:r>
              <a:rPr lang="en-US" sz="2000" dirty="0">
                <a:latin typeface="Helvetica" panose="020B0604020202020204" pitchFamily="34" charset="0"/>
                <a:cs typeface="Helvetica" panose="020B0604020202020204" pitchFamily="34" charset="0"/>
              </a:rPr>
              <a:t>There are three billion people worldwide who don’t yet have a cell phone, but they will, soon.</a:t>
            </a:r>
          </a:p>
          <a:p>
            <a:pPr marL="1257300" lvl="2" indent="-342900" fontAlgn="base">
              <a:buFont typeface="Arial" panose="020B0604020202020204" pitchFamily="34" charset="0"/>
              <a:buChar char="•"/>
            </a:pPr>
            <a:r>
              <a:rPr lang="en-US" dirty="0">
                <a:latin typeface="Helvetica" panose="020B0604020202020204" pitchFamily="34" charset="0"/>
                <a:cs typeface="Helvetica" panose="020B0604020202020204" pitchFamily="34" charset="0"/>
              </a:rPr>
              <a:t>Today, some 80 percent of the world’s population lives within cellular network range. </a:t>
            </a:r>
          </a:p>
          <a:p>
            <a:pPr marL="800100" lvl="1" indent="-342900" fontAlgn="base">
              <a:buFont typeface="Arial" charset="0"/>
              <a:buChar char="•"/>
            </a:pPr>
            <a:r>
              <a:rPr lang="en-US" sz="2000" dirty="0">
                <a:latin typeface="Helvetica" panose="020B0604020202020204" pitchFamily="34" charset="0"/>
                <a:cs typeface="Helvetica" panose="020B0604020202020204" pitchFamily="34" charset="0"/>
              </a:rPr>
              <a:t>Three-quarters of the world’s poorest people get their food and income by farming. </a:t>
            </a:r>
          </a:p>
          <a:p>
            <a:pPr marL="1257300" lvl="2" indent="-342900" fontAlgn="base">
              <a:buFont typeface="Arial" charset="0"/>
              <a:buChar char="•"/>
            </a:pPr>
            <a:r>
              <a:rPr lang="en-US" dirty="0">
                <a:latin typeface="Helvetica" panose="020B0604020202020204" pitchFamily="34" charset="0"/>
                <a:cs typeface="Helvetica" panose="020B0604020202020204" pitchFamily="34" charset="0"/>
              </a:rPr>
              <a:t>These farmers traditionally don’t have accurate information on what their products are worth. </a:t>
            </a:r>
          </a:p>
          <a:p>
            <a:pPr marL="1257300" lvl="2" indent="-342900" fontAlgn="base">
              <a:buFont typeface="Arial" charset="0"/>
              <a:buChar char="•"/>
            </a:pPr>
            <a:r>
              <a:rPr lang="en-US" dirty="0">
                <a:latin typeface="Helvetica" panose="020B0604020202020204" pitchFamily="34" charset="0"/>
                <a:cs typeface="Helvetica" panose="020B0604020202020204" pitchFamily="34" charset="0"/>
              </a:rPr>
              <a:t>Coming to the aid of farmers, the Ghanaian firm Esoko delivers market prices, farming tips, and other key information via text message on even the lowest-end cell phones. </a:t>
            </a:r>
          </a:p>
          <a:p>
            <a:pPr marL="1257300" lvl="2" indent="-342900" fontAlgn="base">
              <a:buFont typeface="Arial" charset="0"/>
              <a:buChar char="•"/>
            </a:pPr>
            <a:r>
              <a:rPr lang="en-US" dirty="0">
                <a:latin typeface="Helvetica" panose="020B0604020202020204" pitchFamily="34" charset="0"/>
                <a:cs typeface="Helvetica" panose="020B0604020202020204" pitchFamily="34" charset="0"/>
              </a:rPr>
              <a:t>Esoko offers a breadth of services that range from helping farmers find transport services to helping buyers locate farmers with goods to sell.</a:t>
            </a:r>
            <a:endParaRPr lang="en-US" dirty="0">
              <a:latin typeface="Helvetica" panose="020B0604020202020204" pitchFamily="34" charset="0"/>
              <a:ea typeface="Roboto" charset="0"/>
              <a:cs typeface="Helvetica" panose="020B0604020202020204" pitchFamily="34" charset="0"/>
            </a:endParaRPr>
          </a:p>
        </p:txBody>
      </p:sp>
    </p:spTree>
    <p:extLst>
      <p:ext uri="{BB962C8B-B14F-4D97-AF65-F5344CB8AC3E}">
        <p14:creationId xmlns:p14="http://schemas.microsoft.com/office/powerpoint/2010/main" val="17383525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008746" y="573948"/>
            <a:ext cx="9937448" cy="58057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Helvetica" panose="020B0604020202020204" pitchFamily="34" charset="0"/>
                <a:ea typeface="Roboto" charset="0"/>
                <a:cs typeface="Helvetica" panose="020B0604020202020204" pitchFamily="34" charset="0"/>
              </a:rPr>
              <a:t>Learning Objectives</a:t>
            </a:r>
            <a:endParaRPr lang="en-US" altLang="en-US" sz="3200" dirty="0">
              <a:latin typeface="Helvetica" panose="020B0604020202020204" pitchFamily="34" charset="0"/>
              <a:ea typeface="Roboto" charset="0"/>
              <a:cs typeface="Helvetica" panose="020B0604020202020204" pitchFamily="34" charset="0"/>
            </a:endParaRPr>
          </a:p>
        </p:txBody>
      </p:sp>
      <p:cxnSp>
        <p:nvCxnSpPr>
          <p:cNvPr id="3" name="Straight Connector 2"/>
          <p:cNvCxnSpPr/>
          <p:nvPr/>
        </p:nvCxnSpPr>
        <p:spPr>
          <a:xfrm>
            <a:off x="1066800" y="137393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242567" y="547421"/>
            <a:ext cx="535965" cy="535965"/>
          </a:xfrm>
          <a:prstGeom prst="rect">
            <a:avLst/>
          </a:prstGeom>
        </p:spPr>
      </p:pic>
      <p:sp>
        <p:nvSpPr>
          <p:cNvPr id="5" name="Content Placeholder 2"/>
          <p:cNvSpPr txBox="1">
            <a:spLocks/>
          </p:cNvSpPr>
          <p:nvPr/>
        </p:nvSpPr>
        <p:spPr>
          <a:xfrm>
            <a:off x="1066799" y="1664488"/>
            <a:ext cx="10058401" cy="4286991"/>
          </a:xfrm>
          <a:prstGeom prst="rect">
            <a:avLst/>
          </a:prstGeom>
        </p:spPr>
        <p:txBody>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457200" indent="-457200">
              <a:buFont typeface="+mj-lt"/>
              <a:buAutoNum type="arabicPeriod"/>
            </a:pPr>
            <a:r>
              <a:rPr lang="en-US" altLang="en-US" sz="2400" dirty="0">
                <a:latin typeface="Helvetica" panose="020B0604020202020204" pitchFamily="34" charset="0"/>
                <a:ea typeface="Roboto" charset="0"/>
                <a:cs typeface="Helvetica" panose="020B0604020202020204" pitchFamily="34" charset="0"/>
              </a:rPr>
              <a:t>Describe why Moore’s Law continues to advance and discuss the physical limitations of this advancement.</a:t>
            </a:r>
          </a:p>
          <a:p>
            <a:pPr marL="457200" indent="-457200">
              <a:buFont typeface="+mj-lt"/>
              <a:buAutoNum type="arabicPeriod"/>
            </a:pPr>
            <a:r>
              <a:rPr lang="en-US" altLang="en-US" sz="2400" dirty="0">
                <a:latin typeface="Helvetica" panose="020B0604020202020204" pitchFamily="34" charset="0"/>
                <a:ea typeface="Roboto" charset="0"/>
                <a:cs typeface="Helvetica" panose="020B0604020202020204" pitchFamily="34" charset="0"/>
              </a:rPr>
              <a:t>Name and describe various technologies that may extend the life of Moore’s Law.</a:t>
            </a:r>
          </a:p>
          <a:p>
            <a:pPr marL="457200" indent="-457200">
              <a:buFont typeface="+mj-lt"/>
              <a:buAutoNum type="arabicPeriod"/>
            </a:pPr>
            <a:r>
              <a:rPr lang="en-US" altLang="en-US" sz="2400" dirty="0">
                <a:latin typeface="Helvetica" panose="020B0604020202020204" pitchFamily="34" charset="0"/>
                <a:ea typeface="Roboto" charset="0"/>
                <a:cs typeface="Helvetica" panose="020B0604020202020204" pitchFamily="34" charset="0"/>
              </a:rPr>
              <a:t>Discuss the limitations of each of these approaches.</a:t>
            </a:r>
          </a:p>
          <a:p>
            <a:endParaRPr lang="en-US" sz="2000" dirty="0">
              <a:latin typeface="Roboto" charset="0"/>
              <a:ea typeface="Roboto" charset="0"/>
              <a:cs typeface="Roboto" charset="0"/>
            </a:endParaRPr>
          </a:p>
        </p:txBody>
      </p:sp>
    </p:spTree>
    <p:extLst>
      <p:ext uri="{BB962C8B-B14F-4D97-AF65-F5344CB8AC3E}">
        <p14:creationId xmlns:p14="http://schemas.microsoft.com/office/powerpoint/2010/main" val="1850469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a:off x="1066800" y="137393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pic>
        <p:nvPicPr>
          <p:cNvPr id="3" name="Picture 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5" name="Title 1"/>
          <p:cNvSpPr txBox="1">
            <a:spLocks/>
          </p:cNvSpPr>
          <p:nvPr/>
        </p:nvSpPr>
        <p:spPr>
          <a:xfrm>
            <a:off x="1996389" y="586456"/>
            <a:ext cx="9937448" cy="58057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Helvetica" panose="020B0604020202020204" pitchFamily="34" charset="0"/>
                <a:ea typeface="Roboto" charset="0"/>
                <a:cs typeface="Helvetica" panose="020B0604020202020204" pitchFamily="34" charset="0"/>
              </a:rPr>
              <a:t>The Death of Moore’s Law?</a:t>
            </a:r>
            <a:endParaRPr lang="en-US" altLang="en-US" sz="3200" dirty="0">
              <a:latin typeface="Helvetica" panose="020B0604020202020204" pitchFamily="34" charset="0"/>
              <a:ea typeface="Roboto" charset="0"/>
              <a:cs typeface="Helvetica" panose="020B0604020202020204" pitchFamily="34" charset="0"/>
            </a:endParaRPr>
          </a:p>
        </p:txBody>
      </p:sp>
      <p:sp>
        <p:nvSpPr>
          <p:cNvPr id="6" name="Content Placeholder 2"/>
          <p:cNvSpPr txBox="1">
            <a:spLocks/>
          </p:cNvSpPr>
          <p:nvPr/>
        </p:nvSpPr>
        <p:spPr>
          <a:xfrm>
            <a:off x="1066800" y="1780674"/>
            <a:ext cx="10058399" cy="4767083"/>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altLang="en-US" sz="2400" dirty="0">
                <a:latin typeface="Helvetica" panose="020B0604020202020204" pitchFamily="34" charset="0"/>
                <a:ea typeface="Roboto" charset="0"/>
                <a:cs typeface="Helvetica" panose="020B0604020202020204" pitchFamily="34" charset="0"/>
              </a:rPr>
              <a:t>Moore’s Law is possible because the distance between the pathways inside silicon chips gets smaller with each successive generation.</a:t>
            </a:r>
          </a:p>
          <a:p>
            <a:pPr lvl="1"/>
            <a:r>
              <a:rPr lang="en-US" altLang="en-US" sz="2000" b="1" dirty="0">
                <a:solidFill>
                  <a:srgbClr val="006CA7"/>
                </a:solidFill>
                <a:latin typeface="Helvetica" panose="020B0604020202020204" pitchFamily="34" charset="0"/>
                <a:ea typeface="Roboto" charset="0"/>
                <a:cs typeface="Helvetica" panose="020B0604020202020204" pitchFamily="34" charset="0"/>
              </a:rPr>
              <a:t>fabs: </a:t>
            </a:r>
            <a:r>
              <a:rPr lang="en-US" altLang="en-US" sz="2000" dirty="0">
                <a:latin typeface="Helvetica" panose="020B0604020202020204" pitchFamily="34" charset="0"/>
                <a:ea typeface="Roboto" charset="0"/>
                <a:cs typeface="Helvetica" panose="020B0604020202020204" pitchFamily="34" charset="0"/>
              </a:rPr>
              <a:t>Semiconductor fabrication facilities.</a:t>
            </a:r>
          </a:p>
          <a:p>
            <a:pPr lvl="1"/>
            <a:r>
              <a:rPr lang="en-US" altLang="en-US" sz="2000" b="1" dirty="0">
                <a:solidFill>
                  <a:srgbClr val="006CA7"/>
                </a:solidFill>
                <a:latin typeface="Helvetica" panose="020B0604020202020204" pitchFamily="34" charset="0"/>
                <a:ea typeface="Roboto" charset="0"/>
                <a:cs typeface="Helvetica" panose="020B0604020202020204" pitchFamily="34" charset="0"/>
              </a:rPr>
              <a:t>silicon wafer: </a:t>
            </a:r>
            <a:r>
              <a:rPr lang="en-US" altLang="en-US" sz="2000" dirty="0">
                <a:latin typeface="Helvetica" panose="020B0604020202020204" pitchFamily="34" charset="0"/>
                <a:ea typeface="Roboto" charset="0"/>
                <a:cs typeface="Helvetica" panose="020B0604020202020204" pitchFamily="34" charset="0"/>
              </a:rPr>
              <a:t>Thin, circular slice of material used to create semiconductor device.</a:t>
            </a:r>
          </a:p>
          <a:p>
            <a:r>
              <a:rPr lang="en-US" altLang="en-US" sz="2400" dirty="0">
                <a:latin typeface="Helvetica" panose="020B0604020202020204" pitchFamily="34" charset="0"/>
                <a:ea typeface="Roboto" charset="0"/>
                <a:cs typeface="Helvetica" panose="020B0604020202020204" pitchFamily="34" charset="0"/>
              </a:rPr>
              <a:t>Packing pathways tightly together creates problems associated with size, heat, and power.</a:t>
            </a:r>
          </a:p>
          <a:p>
            <a:r>
              <a:rPr lang="en-US" altLang="en-US" sz="2400" dirty="0">
                <a:latin typeface="Helvetica" panose="020B0604020202020204" pitchFamily="34" charset="0"/>
                <a:ea typeface="Roboto" charset="0"/>
                <a:cs typeface="Helvetica" panose="020B0604020202020204" pitchFamily="34" charset="0"/>
              </a:rPr>
              <a:t>Moore’s law isn’t a precise specific truth, but a prediction based on past observations</a:t>
            </a:r>
            <a:r>
              <a:rPr lang="en-US" altLang="en-US" sz="2400" dirty="0" smtClean="0">
                <a:latin typeface="Helvetica" panose="020B0604020202020204" pitchFamily="34" charset="0"/>
                <a:ea typeface="Roboto" charset="0"/>
                <a:cs typeface="Helvetica" panose="020B0604020202020204" pitchFamily="34" charset="0"/>
              </a:rPr>
              <a:t>.</a:t>
            </a:r>
          </a:p>
          <a:p>
            <a:r>
              <a:rPr lang="en-US" altLang="en-US" sz="2400" dirty="0">
                <a:latin typeface="Helvetica" panose="020B0604020202020204" pitchFamily="34" charset="0"/>
                <a:ea typeface="Roboto" charset="0"/>
                <a:cs typeface="Helvetica" panose="020B0604020202020204" pitchFamily="34" charset="0"/>
              </a:rPr>
              <a:t>Chip starts to melt when the processor gets smaller.</a:t>
            </a:r>
          </a:p>
          <a:p>
            <a:pPr lvl="1"/>
            <a:r>
              <a:rPr lang="en-US" altLang="en-US" sz="2000" dirty="0">
                <a:latin typeface="Helvetica" panose="020B0604020202020204" pitchFamily="34" charset="0"/>
                <a:ea typeface="Roboto" charset="0"/>
                <a:cs typeface="Helvetica" panose="020B0604020202020204" pitchFamily="34" charset="0"/>
              </a:rPr>
              <a:t>The need to cool modern data centers draws a lot of power and that costs a lot of money.</a:t>
            </a:r>
          </a:p>
          <a:p>
            <a:r>
              <a:rPr lang="en-US" altLang="en-US" sz="2400" dirty="0">
                <a:latin typeface="Helvetica" panose="020B0604020202020204" pitchFamily="34" charset="0"/>
                <a:ea typeface="Roboto" charset="0"/>
                <a:cs typeface="Helvetica" panose="020B0604020202020204" pitchFamily="34" charset="0"/>
              </a:rPr>
              <a:t>Quantum tunneling kicks in when chips get smaller.</a:t>
            </a:r>
          </a:p>
          <a:p>
            <a:endParaRPr lang="en-US" altLang="en-US" sz="2400" dirty="0">
              <a:latin typeface="Helvetica" panose="020B0604020202020204" pitchFamily="34" charset="0"/>
              <a:ea typeface="Roboto" charset="0"/>
              <a:cs typeface="Helvetica" panose="020B0604020202020204" pitchFamily="34" charset="0"/>
            </a:endParaRPr>
          </a:p>
        </p:txBody>
      </p:sp>
    </p:spTree>
    <p:extLst>
      <p:ext uri="{BB962C8B-B14F-4D97-AF65-F5344CB8AC3E}">
        <p14:creationId xmlns:p14="http://schemas.microsoft.com/office/powerpoint/2010/main" val="20953272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 xmlns:a16="http://schemas.microsoft.com/office/drawing/2014/main" id="{FE5BB526-60FA-4242-8EB1-2A85B9B5D3D1}"/>
              </a:ext>
            </a:extLst>
          </p:cNvPr>
          <p:cNvCxnSpPr/>
          <p:nvPr/>
        </p:nvCxnSpPr>
        <p:spPr>
          <a:xfrm>
            <a:off x="1066800" y="137393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sp>
        <p:nvSpPr>
          <p:cNvPr id="3" name="Title 1">
            <a:extLst>
              <a:ext uri="{FF2B5EF4-FFF2-40B4-BE49-F238E27FC236}">
                <a16:creationId xmlns="" xmlns:a16="http://schemas.microsoft.com/office/drawing/2014/main" id="{E65F1ED5-F9AA-5747-B713-3FF120D59F2C}"/>
              </a:ext>
            </a:extLst>
          </p:cNvPr>
          <p:cNvSpPr txBox="1">
            <a:spLocks/>
          </p:cNvSpPr>
          <p:nvPr/>
        </p:nvSpPr>
        <p:spPr>
          <a:xfrm>
            <a:off x="1996389" y="609322"/>
            <a:ext cx="9937448" cy="58057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200" dirty="0">
                <a:latin typeface="Helvetica" panose="020B0604020202020204" pitchFamily="34" charset="0"/>
                <a:ea typeface="Roboto" charset="0"/>
                <a:cs typeface="Helvetica" panose="020B0604020202020204" pitchFamily="34" charset="0"/>
              </a:rPr>
              <a:t>Keep Cool, Server Farm</a:t>
            </a:r>
          </a:p>
        </p:txBody>
      </p:sp>
      <p:pic>
        <p:nvPicPr>
          <p:cNvPr id="4" name="Picture 3">
            <a:extLst>
              <a:ext uri="{FF2B5EF4-FFF2-40B4-BE49-F238E27FC236}">
                <a16:creationId xmlns="" xmlns:a16="http://schemas.microsoft.com/office/drawing/2014/main" id="{3AD7B139-D663-0E4B-A6E9-1F0F18CACADD}"/>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5" name="Content Placeholder 2">
            <a:extLst>
              <a:ext uri="{FF2B5EF4-FFF2-40B4-BE49-F238E27FC236}">
                <a16:creationId xmlns="" xmlns:a16="http://schemas.microsoft.com/office/drawing/2014/main" id="{8A34EFC2-7A28-0C47-A0B0-D5D0C571F5A3}"/>
              </a:ext>
            </a:extLst>
          </p:cNvPr>
          <p:cNvSpPr txBox="1">
            <a:spLocks/>
          </p:cNvSpPr>
          <p:nvPr/>
        </p:nvSpPr>
        <p:spPr>
          <a:xfrm>
            <a:off x="1066800" y="1748590"/>
            <a:ext cx="10058400" cy="4178682"/>
          </a:xfrm>
          <a:prstGeom prst="rect">
            <a:avLst/>
          </a:prstGeom>
        </p:spPr>
        <p:txBody>
          <a:bodyPr>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z="2400" dirty="0">
                <a:latin typeface="Helvetica" charset="0"/>
                <a:ea typeface="Helvetica" charset="0"/>
                <a:cs typeface="Helvetica" charset="0"/>
              </a:rPr>
              <a:t>The need to cool modern data centers draws a lot of power and is expensive.</a:t>
            </a:r>
          </a:p>
          <a:p>
            <a:pPr lvl="1"/>
            <a:r>
              <a:rPr lang="en-US" sz="2000" dirty="0">
                <a:latin typeface="Helvetica" charset="0"/>
                <a:ea typeface="Helvetica" charset="0"/>
                <a:cs typeface="Helvetica" charset="0"/>
              </a:rPr>
              <a:t>Microsoft has submerged over 850 servers on a patch of seabed, 117 feet underwater off the coast of Scotland’s Orkney Islands where a clever design lowers temps to about 10 degrees cooler than land-based data centers.</a:t>
            </a:r>
          </a:p>
          <a:p>
            <a:pPr lvl="1"/>
            <a:r>
              <a:rPr lang="en-US" sz="2000" dirty="0">
                <a:latin typeface="Helvetica" charset="0"/>
                <a:ea typeface="Helvetica" charset="0"/>
                <a:cs typeface="Helvetica" charset="0"/>
              </a:rPr>
              <a:t>Facebook has a data center in Sweden, just 70 miles from the Arctic Circle (average winter temperatures -12°C).</a:t>
            </a:r>
          </a:p>
          <a:p>
            <a:r>
              <a:rPr lang="en-US" sz="2400" dirty="0">
                <a:latin typeface="Helvetica" charset="0"/>
                <a:ea typeface="Helvetica" charset="0"/>
                <a:cs typeface="Helvetica" charset="0"/>
              </a:rPr>
              <a:t>Server farms are thought to already draw five percent of all energy use in the United States.</a:t>
            </a:r>
          </a:p>
          <a:p>
            <a:endParaRPr lang="en-US" sz="2000" dirty="0">
              <a:latin typeface="Helvetica" charset="0"/>
              <a:ea typeface="Helvetica" charset="0"/>
              <a:cs typeface="Helvetica" charset="0"/>
            </a:endParaRPr>
          </a:p>
        </p:txBody>
      </p:sp>
    </p:spTree>
    <p:extLst>
      <p:ext uri="{BB962C8B-B14F-4D97-AF65-F5344CB8AC3E}">
        <p14:creationId xmlns:p14="http://schemas.microsoft.com/office/powerpoint/2010/main" val="17395851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a:off x="1066800" y="137393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pic>
        <p:nvPicPr>
          <p:cNvPr id="3" name="Picture 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4" name="Title 1"/>
          <p:cNvSpPr txBox="1">
            <a:spLocks/>
          </p:cNvSpPr>
          <p:nvPr/>
        </p:nvSpPr>
        <p:spPr>
          <a:xfrm>
            <a:off x="2008746" y="616022"/>
            <a:ext cx="9937448" cy="58057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Helvetica" panose="020B0604020202020204" pitchFamily="34" charset="0"/>
                <a:ea typeface="Roboto" charset="0"/>
                <a:cs typeface="Helvetica" panose="020B0604020202020204" pitchFamily="34" charset="0"/>
              </a:rPr>
              <a:t>Buying Time</a:t>
            </a:r>
            <a:endParaRPr lang="en-US" altLang="en-US" sz="3200" dirty="0">
              <a:latin typeface="Helvetica" panose="020B0604020202020204" pitchFamily="34" charset="0"/>
              <a:ea typeface="Roboto" charset="0"/>
              <a:cs typeface="Helvetica" panose="020B0604020202020204" pitchFamily="34" charset="0"/>
            </a:endParaRPr>
          </a:p>
        </p:txBody>
      </p:sp>
      <p:sp>
        <p:nvSpPr>
          <p:cNvPr id="5" name="Content Placeholder 2"/>
          <p:cNvSpPr txBox="1">
            <a:spLocks/>
          </p:cNvSpPr>
          <p:nvPr/>
        </p:nvSpPr>
        <p:spPr>
          <a:xfrm>
            <a:off x="1066800" y="1790896"/>
            <a:ext cx="10058400" cy="4658028"/>
          </a:xfrm>
          <a:prstGeom prst="rect">
            <a:avLst/>
          </a:prstGeom>
        </p:spPr>
        <p:txBody>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altLang="en-US" sz="2400" b="1" dirty="0">
                <a:solidFill>
                  <a:srgbClr val="006CA7"/>
                </a:solidFill>
                <a:latin typeface="Helvetica" panose="020B0604020202020204" pitchFamily="34" charset="0"/>
                <a:ea typeface="Roboto" charset="0"/>
                <a:cs typeface="Helvetica" panose="020B0604020202020204" pitchFamily="34" charset="0"/>
              </a:rPr>
              <a:t>multicore microprocessors: </a:t>
            </a:r>
            <a:r>
              <a:rPr lang="en-US" altLang="en-US" sz="2400" dirty="0">
                <a:latin typeface="Helvetica" panose="020B0604020202020204" pitchFamily="34" charset="0"/>
                <a:ea typeface="Roboto" charset="0"/>
                <a:cs typeface="Helvetica" panose="020B0604020202020204" pitchFamily="34" charset="0"/>
              </a:rPr>
              <a:t>Contain two or more calculating processor cores on the same piece of silicon.</a:t>
            </a:r>
          </a:p>
          <a:p>
            <a:r>
              <a:rPr lang="en-US" altLang="en-US" sz="2400" dirty="0">
                <a:latin typeface="Helvetica" panose="020B0604020202020204" pitchFamily="34" charset="0"/>
                <a:ea typeface="Roboto" charset="0"/>
                <a:cs typeface="Helvetica" panose="020B0604020202020204" pitchFamily="34" charset="0"/>
              </a:rPr>
              <a:t>Multicore chips outperform a single speedy chip, while running cooler and drawing less power.</a:t>
            </a:r>
          </a:p>
          <a:p>
            <a:r>
              <a:rPr lang="en-US" altLang="en-US" sz="2400" dirty="0">
                <a:latin typeface="Helvetica" panose="020B0604020202020204" pitchFamily="34" charset="0"/>
                <a:ea typeface="Roboto" charset="0"/>
                <a:cs typeface="Helvetica" panose="020B0604020202020204" pitchFamily="34" charset="0"/>
              </a:rPr>
              <a:t>Now mainstream, most PCs and laptops sold have at least a two-core (dual-core) processor.</a:t>
            </a:r>
          </a:p>
          <a:p>
            <a:r>
              <a:rPr lang="en-US" altLang="en-US" sz="2400" dirty="0">
                <a:latin typeface="Helvetica" panose="020B0604020202020204" pitchFamily="34" charset="0"/>
                <a:ea typeface="Roboto" charset="0"/>
                <a:cs typeface="Helvetica" panose="020B0604020202020204" pitchFamily="34" charset="0"/>
              </a:rPr>
              <a:t>Can run older software written for single-brain chips by using only one core at a time.</a:t>
            </a:r>
          </a:p>
          <a:p>
            <a:r>
              <a:rPr lang="en-US" altLang="en-US" sz="2400" dirty="0">
                <a:latin typeface="Helvetica" panose="020B0604020202020204" pitchFamily="34" charset="0"/>
                <a:ea typeface="Roboto" charset="0"/>
                <a:cs typeface="Helvetica" panose="020B0604020202020204" pitchFamily="34" charset="0"/>
              </a:rPr>
              <a:t>Firms are radically boosting speed and efficiency of chips.</a:t>
            </a:r>
          </a:p>
          <a:p>
            <a:pPr lvl="1"/>
            <a:r>
              <a:rPr lang="en-US" altLang="en-US" sz="2000" dirty="0">
                <a:latin typeface="Helvetica" panose="020B0604020202020204" pitchFamily="34" charset="0"/>
                <a:ea typeface="Roboto" charset="0"/>
                <a:cs typeface="Helvetica" panose="020B0604020202020204" pitchFamily="34" charset="0"/>
              </a:rPr>
              <a:t>Taking chips from being paper-flat devices to built-up 3-D affairs.</a:t>
            </a:r>
          </a:p>
          <a:p>
            <a:pPr lvl="1"/>
            <a:r>
              <a:rPr lang="en-US" altLang="en-US" sz="2000" dirty="0">
                <a:latin typeface="Helvetica" panose="020B0604020202020204" pitchFamily="34" charset="0"/>
                <a:ea typeface="Roboto" charset="0"/>
                <a:cs typeface="Helvetica" panose="020B0604020202020204" pitchFamily="34" charset="0"/>
              </a:rPr>
              <a:t>Transistors are super-tiny on-off switches in a chip that work collectively to calculate or store things in memory.</a:t>
            </a:r>
          </a:p>
          <a:p>
            <a:endParaRPr lang="en-US" sz="2000" dirty="0">
              <a:latin typeface="Roboto" charset="0"/>
              <a:ea typeface="Roboto" charset="0"/>
              <a:cs typeface="Roboto" charset="0"/>
            </a:endParaRPr>
          </a:p>
        </p:txBody>
      </p:sp>
    </p:spTree>
    <p:extLst>
      <p:ext uri="{BB962C8B-B14F-4D97-AF65-F5344CB8AC3E}">
        <p14:creationId xmlns:p14="http://schemas.microsoft.com/office/powerpoint/2010/main" val="679649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708271"/>
            <a:ext cx="10058400" cy="4882633"/>
          </a:xfrm>
          <a:prstGeom prst="rect">
            <a:avLst/>
          </a:prstGeom>
        </p:spPr>
        <p:txBody>
          <a:bodyPr wrap="square">
            <a:spAutoFit/>
          </a:bodyPr>
          <a:lstStyle/>
          <a:p>
            <a:pPr marL="342900" indent="-342900">
              <a:buFont typeface="Arial" charset="0"/>
              <a:buChar char="•"/>
            </a:pPr>
            <a:r>
              <a:rPr lang="en-US" sz="2400" dirty="0">
                <a:latin typeface="Helvetica" panose="020B0604020202020204" pitchFamily="34" charset="0"/>
                <a:ea typeface="Roboto" charset="0"/>
                <a:cs typeface="Helvetica" panose="020B0604020202020204" pitchFamily="34" charset="0"/>
              </a:rPr>
              <a:t>Moore’s Law, will likely come to a grinding halt in your lifetime. What’s happening to help stave off the death of Moore’s Law? </a:t>
            </a:r>
          </a:p>
          <a:p>
            <a:pPr marL="800100" lvl="1" indent="-342900">
              <a:buFont typeface="Arial" charset="0"/>
              <a:buChar char="•"/>
            </a:pPr>
            <a:r>
              <a:rPr lang="en-US" sz="2000" dirty="0">
                <a:latin typeface="Helvetica" panose="020B0604020202020204" pitchFamily="34" charset="0"/>
                <a:ea typeface="Roboto" charset="0"/>
                <a:cs typeface="Helvetica" panose="020B0604020202020204" pitchFamily="34" charset="0"/>
              </a:rPr>
              <a:t>Scientists are concentrating on improving the very semiconductor material that chips are made of. </a:t>
            </a:r>
          </a:p>
          <a:p>
            <a:pPr marL="800100" lvl="1" indent="-342900">
              <a:buFont typeface="Arial" charset="0"/>
              <a:buChar char="•"/>
            </a:pPr>
            <a:r>
              <a:rPr lang="en-US" sz="2000" dirty="0">
                <a:latin typeface="Helvetica" panose="020B0604020202020204" pitchFamily="34" charset="0"/>
                <a:ea typeface="Roboto" charset="0"/>
                <a:cs typeface="Helvetica" panose="020B0604020202020204" pitchFamily="34" charset="0"/>
              </a:rPr>
              <a:t>Hyperefficient chips of the future may also be made out of carbon nanotubes. </a:t>
            </a:r>
          </a:p>
          <a:p>
            <a:pPr marL="800100" lvl="1" indent="-342900">
              <a:buFont typeface="Arial" charset="0"/>
              <a:buChar char="•"/>
            </a:pPr>
            <a:r>
              <a:rPr lang="en-US" sz="2000" dirty="0">
                <a:latin typeface="Helvetica" panose="020B0604020202020204" pitchFamily="34" charset="0"/>
                <a:ea typeface="Roboto" charset="0"/>
                <a:cs typeface="Helvetica" panose="020B0604020202020204" pitchFamily="34" charset="0"/>
              </a:rPr>
              <a:t>Signals are sent via light rather than electricity, promises to be faster than conventional chips. </a:t>
            </a:r>
          </a:p>
          <a:p>
            <a:pPr marL="800100" lvl="1" indent="-342900">
              <a:buFont typeface="Arial" charset="0"/>
              <a:buChar char="•"/>
            </a:pPr>
            <a:r>
              <a:rPr lang="en-US" sz="2000" dirty="0">
                <a:latin typeface="Helvetica" panose="020B0604020202020204" pitchFamily="34" charset="0"/>
                <a:ea typeface="Roboto" charset="0"/>
                <a:cs typeface="Helvetica" panose="020B0604020202020204" pitchFamily="34" charset="0"/>
              </a:rPr>
              <a:t>Others are experimenting by crafting computing components using biological material (think a DNA-based storage device). </a:t>
            </a:r>
          </a:p>
          <a:p>
            <a:pPr marL="342900" indent="-342900">
              <a:buFont typeface="Arial" charset="0"/>
              <a:buChar char="•"/>
            </a:pPr>
            <a:r>
              <a:rPr lang="en-US" sz="2400" dirty="0">
                <a:latin typeface="Helvetica" panose="020B0604020202020204" pitchFamily="34" charset="0"/>
                <a:ea typeface="Roboto" charset="0"/>
                <a:cs typeface="Helvetica" panose="020B0604020202020204" pitchFamily="34" charset="0"/>
              </a:rPr>
              <a:t>One day pharmaceutical companies might be able to create hyperdetailed representations of the human body that reveal drug side effects before they’re even tested on humans. </a:t>
            </a:r>
          </a:p>
          <a:p>
            <a:pPr marL="342900" indent="-342900">
              <a:buFont typeface="Arial" charset="0"/>
              <a:buChar char="•"/>
            </a:pPr>
            <a:r>
              <a:rPr lang="en-US" sz="2400" dirty="0">
                <a:latin typeface="Helvetica" panose="020B0604020202020204" pitchFamily="34" charset="0"/>
                <a:ea typeface="Roboto" charset="0"/>
                <a:cs typeface="Helvetica" panose="020B0604020202020204" pitchFamily="34" charset="0"/>
              </a:rPr>
              <a:t>Quantum computing might also accurately predict the weather months in advance or offer unbreakable computer security. </a:t>
            </a:r>
          </a:p>
        </p:txBody>
      </p:sp>
      <p:cxnSp>
        <p:nvCxnSpPr>
          <p:cNvPr id="3" name="Straight Connector 2"/>
          <p:cNvCxnSpPr/>
          <p:nvPr/>
        </p:nvCxnSpPr>
        <p:spPr>
          <a:xfrm>
            <a:off x="1066800" y="137393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5" name="Title 1"/>
          <p:cNvSpPr txBox="1">
            <a:spLocks/>
          </p:cNvSpPr>
          <p:nvPr/>
        </p:nvSpPr>
        <p:spPr>
          <a:xfrm>
            <a:off x="1999833" y="427336"/>
            <a:ext cx="9125367" cy="967796"/>
          </a:xfrm>
          <a:prstGeom prst="rect">
            <a:avLst/>
          </a:prstGeom>
        </p:spPr>
        <p:txBody>
          <a:bodyP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Helvetica" panose="020B0604020202020204" pitchFamily="34" charset="0"/>
                <a:ea typeface="Roboto" charset="0"/>
                <a:cs typeface="Helvetica" panose="020B0604020202020204" pitchFamily="34" charset="0"/>
              </a:rPr>
              <a:t>New Materials and Quantum Leaps? Thinking Beyond Moore’s Law—Constraining Silicon</a:t>
            </a:r>
            <a:endParaRPr lang="en-US" altLang="en-US" sz="3200" dirty="0">
              <a:latin typeface="Helvetica" panose="020B0604020202020204" pitchFamily="34" charset="0"/>
              <a:ea typeface="Roboto" charset="0"/>
              <a:cs typeface="Helvetica" panose="020B0604020202020204" pitchFamily="34" charset="0"/>
            </a:endParaRPr>
          </a:p>
        </p:txBody>
      </p:sp>
    </p:spTree>
    <p:extLst>
      <p:ext uri="{BB962C8B-B14F-4D97-AF65-F5344CB8AC3E}">
        <p14:creationId xmlns:p14="http://schemas.microsoft.com/office/powerpoint/2010/main" val="1714207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5435600"/>
          </a:xfrm>
          <a:prstGeom prst="rect">
            <a:avLst/>
          </a:prstGeom>
          <a:solidFill>
            <a:srgbClr val="006C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6CA7"/>
              </a:solidFill>
            </a:endParaRPr>
          </a:p>
        </p:txBody>
      </p:sp>
      <p:sp>
        <p:nvSpPr>
          <p:cNvPr id="3" name="Content Placeholder 2"/>
          <p:cNvSpPr>
            <a:spLocks noGrp="1"/>
          </p:cNvSpPr>
          <p:nvPr>
            <p:ph idx="4294967295"/>
          </p:nvPr>
        </p:nvSpPr>
        <p:spPr>
          <a:xfrm>
            <a:off x="211666" y="1994959"/>
            <a:ext cx="10515600" cy="3152775"/>
          </a:xfrm>
          <a:prstGeom prst="rect">
            <a:avLst/>
          </a:prstGeo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dirty="0">
                <a:solidFill>
                  <a:schemeClr val="bg1"/>
                </a:solidFill>
                <a:latin typeface="Helvetica" charset="0"/>
                <a:ea typeface="Helvetica" charset="0"/>
                <a:cs typeface="Helvetica" charset="0"/>
              </a:rPr>
              <a:t>PUBLISHED BY:</a:t>
            </a:r>
          </a:p>
          <a:p>
            <a:pPr marL="0" marR="0" lvl="0" indent="0" defTabSz="914400" eaLnBrk="1" fontAlgn="auto" latinLnBrk="0" hangingPunct="1">
              <a:lnSpc>
                <a:spcPct val="100000"/>
              </a:lnSpc>
              <a:spcBef>
                <a:spcPts val="0"/>
              </a:spcBef>
              <a:spcAft>
                <a:spcPts val="0"/>
              </a:spcAft>
              <a:buClrTx/>
              <a:buSzTx/>
              <a:buFontTx/>
              <a:buNone/>
              <a:tabLst/>
              <a:defRPr/>
            </a:pPr>
            <a:r>
              <a:rPr lang="en-US" sz="1600" dirty="0">
                <a:solidFill>
                  <a:schemeClr val="bg1"/>
                </a:solidFill>
                <a:latin typeface="Helvetica" charset="0"/>
                <a:ea typeface="Helvetica" charset="0"/>
                <a:cs typeface="Helvetica" charset="0"/>
              </a:rPr>
              <a:t>FLATWORLD</a:t>
            </a:r>
          </a:p>
          <a:p>
            <a:pPr marL="0" marR="0" lvl="0" indent="0" defTabSz="914400" eaLnBrk="1" fontAlgn="auto" latinLnBrk="0" hangingPunct="1">
              <a:lnSpc>
                <a:spcPct val="100000"/>
              </a:lnSpc>
              <a:spcBef>
                <a:spcPts val="0"/>
              </a:spcBef>
              <a:spcAft>
                <a:spcPts val="1200"/>
              </a:spcAft>
              <a:buClrTx/>
              <a:buSzTx/>
              <a:buFontTx/>
              <a:buNone/>
              <a:tabLst/>
              <a:defRPr/>
            </a:pPr>
            <a:endParaRPr lang="en-US" sz="1600" dirty="0">
              <a:solidFill>
                <a:schemeClr val="bg1"/>
              </a:solidFill>
              <a:latin typeface="Helvetica" charset="0"/>
              <a:ea typeface="Helvetica" charset="0"/>
              <a:cs typeface="Helvetica" charset="0"/>
            </a:endParaRPr>
          </a:p>
          <a:p>
            <a:pPr marL="0" marR="0" lvl="0" indent="0" defTabSz="914400" eaLnBrk="1" fontAlgn="auto" latinLnBrk="0" hangingPunct="1">
              <a:lnSpc>
                <a:spcPct val="100000"/>
              </a:lnSpc>
              <a:spcBef>
                <a:spcPts val="0"/>
              </a:spcBef>
              <a:spcAft>
                <a:spcPts val="1200"/>
              </a:spcAft>
              <a:buClrTx/>
              <a:buSzTx/>
              <a:buFontTx/>
              <a:buNone/>
              <a:tabLst/>
              <a:defRPr/>
            </a:pPr>
            <a:r>
              <a:rPr lang="en-US" sz="1600" dirty="0">
                <a:solidFill>
                  <a:schemeClr val="bg1"/>
                </a:solidFill>
                <a:latin typeface="Helvetica" charset="0"/>
                <a:ea typeface="Helvetica" charset="0"/>
                <a:cs typeface="Helvetica" charset="0"/>
              </a:rPr>
              <a:t>©2020 BY FLATWORLD. ALL RIGHTS RESERVED. YOUR USE OF THIS WORK IS SUBJECT TO THE LICENSE AGREEMENT AVAILABLE.</a:t>
            </a:r>
          </a:p>
          <a:p>
            <a:pPr marL="0" marR="0" lvl="0" indent="0" defTabSz="914400" eaLnBrk="1" fontAlgn="auto" latinLnBrk="0" hangingPunct="1">
              <a:lnSpc>
                <a:spcPct val="100000"/>
              </a:lnSpc>
              <a:spcBef>
                <a:spcPts val="0"/>
              </a:spcBef>
              <a:spcAft>
                <a:spcPts val="1200"/>
              </a:spcAft>
              <a:buClrTx/>
              <a:buSzTx/>
              <a:buFontTx/>
              <a:buNone/>
              <a:tabLst/>
              <a:defRPr/>
            </a:pPr>
            <a:r>
              <a:rPr lang="en-US" sz="1600" dirty="0">
                <a:solidFill>
                  <a:schemeClr val="bg1"/>
                </a:solidFill>
                <a:latin typeface="Helvetica" charset="0"/>
                <a:ea typeface="Helvetica" charset="0"/>
                <a:cs typeface="Helvetica" charset="0"/>
              </a:rPr>
              <a:t>USED, MODIFIED, OR REPRODUCED IN ANY FORM BY ANY MEANS EXCEPT AS EXPRESSLY PERMITTED UNDER THE LICENSING AGREEMENT.</a:t>
            </a:r>
          </a:p>
        </p:txBody>
      </p:sp>
    </p:spTree>
    <p:extLst>
      <p:ext uri="{BB962C8B-B14F-4D97-AF65-F5344CB8AC3E}">
        <p14:creationId xmlns:p14="http://schemas.microsoft.com/office/powerpoint/2010/main" val="3221285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a:off x="1066800" y="140546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pic>
        <p:nvPicPr>
          <p:cNvPr id="3" name="Picture 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4" name="Title 1"/>
          <p:cNvSpPr txBox="1">
            <a:spLocks/>
          </p:cNvSpPr>
          <p:nvPr/>
        </p:nvSpPr>
        <p:spPr>
          <a:xfrm>
            <a:off x="2008746" y="626791"/>
            <a:ext cx="9937448" cy="58057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Helvetica" panose="020B0604020202020204" pitchFamily="34" charset="0"/>
                <a:ea typeface="Roboto" charset="0"/>
                <a:cs typeface="Helvetica" panose="020B0604020202020204" pitchFamily="34" charset="0"/>
              </a:rPr>
              <a:t>Learning Objectives</a:t>
            </a:r>
            <a:endParaRPr lang="en-US" altLang="en-US" sz="3200" dirty="0">
              <a:latin typeface="Helvetica" panose="020B0604020202020204" pitchFamily="34" charset="0"/>
              <a:ea typeface="Roboto" charset="0"/>
              <a:cs typeface="Helvetica" panose="020B0604020202020204" pitchFamily="34" charset="0"/>
            </a:endParaRPr>
          </a:p>
        </p:txBody>
      </p:sp>
      <p:sp>
        <p:nvSpPr>
          <p:cNvPr id="5" name="Content Placeholder 2"/>
          <p:cNvSpPr txBox="1">
            <a:spLocks/>
          </p:cNvSpPr>
          <p:nvPr/>
        </p:nvSpPr>
        <p:spPr>
          <a:xfrm>
            <a:off x="1066799" y="1628286"/>
            <a:ext cx="10058401" cy="4501890"/>
          </a:xfrm>
          <a:prstGeom prst="rect">
            <a:avLst/>
          </a:prstGeom>
        </p:spPr>
        <p:txBody>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457200" indent="-457200">
              <a:buFont typeface="+mj-lt"/>
              <a:buAutoNum type="arabicPeriod"/>
            </a:pPr>
            <a:r>
              <a:rPr lang="en-US" altLang="en-US" sz="2400" dirty="0">
                <a:latin typeface="Helvetica" panose="020B0604020202020204" pitchFamily="34" charset="0"/>
                <a:ea typeface="Roboto" charset="0"/>
                <a:cs typeface="Helvetica" panose="020B0604020202020204" pitchFamily="34" charset="0"/>
              </a:rPr>
              <a:t>Understand the differences between supercomputing, grid computing, cluster computing, and cloud computing.</a:t>
            </a:r>
          </a:p>
          <a:p>
            <a:pPr marL="457200" indent="-457200">
              <a:buFont typeface="+mj-lt"/>
              <a:buAutoNum type="arabicPeriod"/>
            </a:pPr>
            <a:r>
              <a:rPr lang="en-US" altLang="en-US" sz="2400" dirty="0">
                <a:latin typeface="Helvetica" panose="020B0604020202020204" pitchFamily="34" charset="0"/>
                <a:ea typeface="Roboto" charset="0"/>
                <a:cs typeface="Helvetica" panose="020B0604020202020204" pitchFamily="34" charset="0"/>
              </a:rPr>
              <a:t>Describe how grid computing can transform the economics of supercomputing.</a:t>
            </a:r>
          </a:p>
          <a:p>
            <a:pPr marL="457200" indent="-457200">
              <a:buFont typeface="+mj-lt"/>
              <a:buAutoNum type="arabicPeriod"/>
            </a:pPr>
            <a:r>
              <a:rPr lang="en-US" altLang="en-US" sz="2400" dirty="0">
                <a:latin typeface="Helvetica" panose="020B0604020202020204" pitchFamily="34" charset="0"/>
                <a:ea typeface="Roboto" charset="0"/>
                <a:cs typeface="Helvetica" panose="020B0604020202020204" pitchFamily="34" charset="0"/>
              </a:rPr>
              <a:t>Recognize that these technologies provide the backbone of remote computing resources used in cloud computing.</a:t>
            </a:r>
          </a:p>
          <a:p>
            <a:pPr marL="457200" indent="-457200">
              <a:buFont typeface="+mj-lt"/>
              <a:buAutoNum type="arabicPeriod"/>
            </a:pPr>
            <a:r>
              <a:rPr lang="en-US" altLang="en-US" sz="2400" dirty="0">
                <a:latin typeface="Helvetica" panose="020B0604020202020204" pitchFamily="34" charset="0"/>
                <a:ea typeface="Roboto" charset="0"/>
                <a:cs typeface="Helvetica" panose="020B0604020202020204" pitchFamily="34" charset="0"/>
              </a:rPr>
              <a:t>Understand the characteristics of problems that are and are not well suited for parallel processing found in modern supercomputing, grid computing, cluster computing, and multicore processors.  Also be able to discuss how network latency places limits on offloading computing to the cloud. </a:t>
            </a:r>
          </a:p>
        </p:txBody>
      </p:sp>
    </p:spTree>
    <p:extLst>
      <p:ext uri="{BB962C8B-B14F-4D97-AF65-F5344CB8AC3E}">
        <p14:creationId xmlns:p14="http://schemas.microsoft.com/office/powerpoint/2010/main" val="1954055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a:off x="1066800" y="140546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pic>
        <p:nvPicPr>
          <p:cNvPr id="3" name="Picture 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4" name="Title 1"/>
          <p:cNvSpPr txBox="1">
            <a:spLocks/>
          </p:cNvSpPr>
          <p:nvPr/>
        </p:nvSpPr>
        <p:spPr>
          <a:xfrm>
            <a:off x="2008746" y="437671"/>
            <a:ext cx="9116454" cy="967796"/>
          </a:xfrm>
          <a:prstGeom prst="rect">
            <a:avLst/>
          </a:prstGeom>
        </p:spPr>
        <p:txBody>
          <a:bodyP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200" dirty="0">
                <a:latin typeface="Helvetica" panose="020B0604020202020204" pitchFamily="34" charset="0"/>
                <a:ea typeface="Roboto" charset="0"/>
                <a:cs typeface="Helvetica" panose="020B0604020202020204" pitchFamily="34" charset="0"/>
              </a:rPr>
              <a:t>The Power of Parallel: Supercomputing, Grids, Clusters, and Putting Smarts in the Cloud</a:t>
            </a:r>
          </a:p>
        </p:txBody>
      </p:sp>
      <p:sp>
        <p:nvSpPr>
          <p:cNvPr id="5" name="Content Placeholder 2"/>
          <p:cNvSpPr txBox="1">
            <a:spLocks/>
          </p:cNvSpPr>
          <p:nvPr/>
        </p:nvSpPr>
        <p:spPr>
          <a:xfrm>
            <a:off x="1066801" y="1696018"/>
            <a:ext cx="10058400" cy="4116257"/>
          </a:xfrm>
          <a:prstGeom prst="rect">
            <a:avLst/>
          </a:prstGeom>
        </p:spPr>
        <p:txBody>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altLang="en-US" sz="2400" b="1" dirty="0">
                <a:solidFill>
                  <a:srgbClr val="006CA7"/>
                </a:solidFill>
                <a:latin typeface="Helvetica" panose="020B0604020202020204" pitchFamily="34" charset="0"/>
                <a:ea typeface="Roboto" charset="0"/>
                <a:cs typeface="Helvetica" panose="020B0604020202020204" pitchFamily="34" charset="0"/>
              </a:rPr>
              <a:t>supercomputers: </a:t>
            </a:r>
            <a:r>
              <a:rPr lang="en-US" altLang="en-US" sz="2400" dirty="0">
                <a:latin typeface="Helvetica" panose="020B0604020202020204" pitchFamily="34" charset="0"/>
                <a:ea typeface="Roboto" charset="0"/>
                <a:cs typeface="Helvetica" panose="020B0604020202020204" pitchFamily="34" charset="0"/>
              </a:rPr>
              <a:t>Computers that are among the fastest of any in the world at the time of their introduction.</a:t>
            </a:r>
          </a:p>
          <a:p>
            <a:pPr lvl="1"/>
            <a:r>
              <a:rPr lang="en-US" altLang="en-US" sz="2000" dirty="0">
                <a:latin typeface="Helvetica" panose="020B0604020202020204" pitchFamily="34" charset="0"/>
                <a:ea typeface="Roboto" charset="0"/>
                <a:cs typeface="Helvetica" panose="020B0604020202020204" pitchFamily="34" charset="0"/>
              </a:rPr>
              <a:t>Supercomputing was once considered the domain of governments and high-end research labs.</a:t>
            </a:r>
          </a:p>
          <a:p>
            <a:pPr lvl="1"/>
            <a:r>
              <a:rPr lang="en-US" altLang="en-US" sz="2000" b="1" dirty="0">
                <a:solidFill>
                  <a:srgbClr val="006CA7"/>
                </a:solidFill>
                <a:latin typeface="Helvetica" panose="020B0604020202020204" pitchFamily="34" charset="0"/>
                <a:ea typeface="Roboto" charset="0"/>
                <a:cs typeface="Helvetica" panose="020B0604020202020204" pitchFamily="34" charset="0"/>
              </a:rPr>
              <a:t>HPC (high performance computing): </a:t>
            </a:r>
            <a:r>
              <a:rPr lang="en-US" altLang="en-US" sz="2000" dirty="0">
                <a:latin typeface="Helvetica" panose="020B0604020202020204" pitchFamily="34" charset="0"/>
                <a:ea typeface="Roboto" charset="0"/>
                <a:cs typeface="Helvetica" panose="020B0604020202020204" pitchFamily="34" charset="0"/>
              </a:rPr>
              <a:t>a term for massively-parallel computers specifically designed to deliver significantly more power than conventional off-the-shelf computing technologies.</a:t>
            </a:r>
          </a:p>
          <a:p>
            <a:pPr lvl="1"/>
            <a:r>
              <a:rPr lang="en-US" altLang="en-US" sz="2000" dirty="0">
                <a:latin typeface="Helvetica" panose="020B0604020202020204" pitchFamily="34" charset="0"/>
                <a:ea typeface="Roboto" charset="0"/>
                <a:cs typeface="Helvetica" panose="020B0604020202020204" pitchFamily="34" charset="0"/>
              </a:rPr>
              <a:t>Modern supercomputing is done by </a:t>
            </a:r>
            <a:r>
              <a:rPr lang="en-US" altLang="en-US" sz="2000" b="1" dirty="0">
                <a:solidFill>
                  <a:srgbClr val="006CA7"/>
                </a:solidFill>
                <a:latin typeface="Helvetica" panose="020B0604020202020204" pitchFamily="34" charset="0"/>
                <a:ea typeface="Roboto" charset="0"/>
                <a:cs typeface="Helvetica" panose="020B0604020202020204" pitchFamily="34" charset="0"/>
              </a:rPr>
              <a:t>massively parallel processing: </a:t>
            </a:r>
            <a:r>
              <a:rPr lang="en-US" altLang="en-US" sz="2000" dirty="0">
                <a:latin typeface="Helvetica" panose="020B0604020202020204" pitchFamily="34" charset="0"/>
                <a:ea typeface="Roboto" charset="0"/>
                <a:cs typeface="Helvetica" panose="020B0604020202020204" pitchFamily="34" charset="0"/>
              </a:rPr>
              <a:t>Computers designed with many microprocessors that work together, simultaneously, to solve problems</a:t>
            </a:r>
            <a:r>
              <a:rPr lang="en-US" altLang="en-US" sz="2000" dirty="0" smtClean="0">
                <a:latin typeface="Helvetica" panose="020B0604020202020204" pitchFamily="34" charset="0"/>
                <a:ea typeface="Roboto" charset="0"/>
                <a:cs typeface="Helvetica" panose="020B0604020202020204" pitchFamily="34" charset="0"/>
              </a:rPr>
              <a:t>.</a:t>
            </a:r>
            <a:endParaRPr lang="en-US" altLang="en-US" sz="2000" dirty="0">
              <a:latin typeface="Helvetica" panose="020B0604020202020204" pitchFamily="34" charset="0"/>
              <a:ea typeface="Roboto" charset="0"/>
              <a:cs typeface="Helvetica" panose="020B0604020202020204" pitchFamily="34" charset="0"/>
            </a:endParaRPr>
          </a:p>
        </p:txBody>
      </p:sp>
    </p:spTree>
    <p:extLst>
      <p:ext uri="{BB962C8B-B14F-4D97-AF65-F5344CB8AC3E}">
        <p14:creationId xmlns:p14="http://schemas.microsoft.com/office/powerpoint/2010/main" val="3830416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a:off x="1066800" y="140546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pic>
        <p:nvPicPr>
          <p:cNvPr id="3" name="Picture 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4" name="Title 1"/>
          <p:cNvSpPr txBox="1">
            <a:spLocks/>
          </p:cNvSpPr>
          <p:nvPr/>
        </p:nvSpPr>
        <p:spPr>
          <a:xfrm>
            <a:off x="2008746" y="437671"/>
            <a:ext cx="9116454" cy="967796"/>
          </a:xfrm>
          <a:prstGeom prst="rect">
            <a:avLst/>
          </a:prstGeom>
        </p:spPr>
        <p:txBody>
          <a:bodyP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200" dirty="0">
                <a:latin typeface="Helvetica" panose="020B0604020202020204" pitchFamily="34" charset="0"/>
                <a:ea typeface="Roboto" charset="0"/>
                <a:cs typeface="Helvetica" panose="020B0604020202020204" pitchFamily="34" charset="0"/>
              </a:rPr>
              <a:t>The Power of Parallel: Supercomputing, Grids, Clusters, and Putting Smarts in the Cloud</a:t>
            </a:r>
          </a:p>
        </p:txBody>
      </p:sp>
      <p:sp>
        <p:nvSpPr>
          <p:cNvPr id="5" name="Content Placeholder 2"/>
          <p:cNvSpPr txBox="1">
            <a:spLocks/>
          </p:cNvSpPr>
          <p:nvPr/>
        </p:nvSpPr>
        <p:spPr>
          <a:xfrm>
            <a:off x="1066801" y="1696019"/>
            <a:ext cx="10058400" cy="4116256"/>
          </a:xfrm>
          <a:prstGeom prst="rect">
            <a:avLst/>
          </a:prstGeom>
        </p:spPr>
        <p:txBody>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altLang="en-US" sz="2400" b="1" dirty="0" smtClean="0">
                <a:solidFill>
                  <a:srgbClr val="006CA7"/>
                </a:solidFill>
                <a:latin typeface="Helvetica" panose="020B0604020202020204" pitchFamily="34" charset="0"/>
                <a:ea typeface="Roboto" charset="0"/>
                <a:cs typeface="Helvetica" panose="020B0604020202020204" pitchFamily="34" charset="0"/>
              </a:rPr>
              <a:t>grid </a:t>
            </a:r>
            <a:r>
              <a:rPr lang="en-US" altLang="en-US" sz="2400" b="1" dirty="0">
                <a:solidFill>
                  <a:srgbClr val="006CA7"/>
                </a:solidFill>
                <a:latin typeface="Helvetica" panose="020B0604020202020204" pitchFamily="34" charset="0"/>
                <a:ea typeface="Roboto" charset="0"/>
                <a:cs typeface="Helvetica" panose="020B0604020202020204" pitchFamily="34" charset="0"/>
              </a:rPr>
              <a:t>computing: </a:t>
            </a:r>
            <a:r>
              <a:rPr lang="en-US" altLang="en-US" sz="2400" dirty="0">
                <a:latin typeface="Helvetica" panose="020B0604020202020204" pitchFamily="34" charset="0"/>
                <a:ea typeface="Roboto" charset="0"/>
                <a:cs typeface="Helvetica" panose="020B0604020202020204" pitchFamily="34" charset="0"/>
              </a:rPr>
              <a:t>Uses special software to enable several computers to work together on a common problem as if they were a massively parallel supercomputer. </a:t>
            </a:r>
          </a:p>
          <a:p>
            <a:r>
              <a:rPr lang="en-US" altLang="en-US" sz="2400" b="1" dirty="0">
                <a:solidFill>
                  <a:srgbClr val="006CA7"/>
                </a:solidFill>
                <a:latin typeface="Helvetica" panose="020B0604020202020204" pitchFamily="34" charset="0"/>
                <a:ea typeface="Roboto" charset="0"/>
                <a:cs typeface="Helvetica" panose="020B0604020202020204" pitchFamily="34" charset="0"/>
              </a:rPr>
              <a:t>cluster computing: </a:t>
            </a:r>
            <a:r>
              <a:rPr lang="en-US" altLang="en-US" sz="2400" dirty="0">
                <a:latin typeface="Helvetica" panose="020B0604020202020204" pitchFamily="34" charset="0"/>
                <a:ea typeface="Roboto" charset="0"/>
                <a:cs typeface="Helvetica" panose="020B0604020202020204" pitchFamily="34" charset="0"/>
              </a:rPr>
              <a:t>Connecting server computers via software and networking so that their resources can be used to collectively solve computing tasks</a:t>
            </a:r>
            <a:r>
              <a:rPr lang="en-US" altLang="en-US" sz="2400" dirty="0" smtClean="0">
                <a:latin typeface="Helvetica" panose="020B0604020202020204" pitchFamily="34" charset="0"/>
                <a:ea typeface="Roboto" charset="0"/>
                <a:cs typeface="Helvetica" panose="020B0604020202020204" pitchFamily="34" charset="0"/>
              </a:rPr>
              <a:t>.</a:t>
            </a:r>
          </a:p>
          <a:p>
            <a:r>
              <a:rPr lang="en-US" altLang="en-US" sz="2400" dirty="0">
                <a:latin typeface="Helvetica" panose="020B0604020202020204" pitchFamily="34" charset="0"/>
                <a:ea typeface="Roboto" charset="0"/>
                <a:cs typeface="Helvetica" panose="020B0604020202020204" pitchFamily="34" charset="0"/>
              </a:rPr>
              <a:t>Multicore, massively parallel, grid, and cluster computing are all related.</a:t>
            </a:r>
          </a:p>
          <a:p>
            <a:pPr lvl="1"/>
            <a:r>
              <a:rPr lang="en-US" altLang="en-US" sz="2000" dirty="0">
                <a:latin typeface="Helvetica" panose="020B0604020202020204" pitchFamily="34" charset="0"/>
                <a:ea typeface="Roboto" charset="0"/>
                <a:cs typeface="Helvetica" panose="020B0604020202020204" pitchFamily="34" charset="0"/>
              </a:rPr>
              <a:t>Each attempts to lash together multiple computing devices so that they can work together to solve problems</a:t>
            </a:r>
            <a:r>
              <a:rPr lang="en-US" altLang="en-US" sz="2000" dirty="0" smtClean="0">
                <a:latin typeface="Helvetica" panose="020B0604020202020204" pitchFamily="34" charset="0"/>
                <a:ea typeface="Roboto" charset="0"/>
                <a:cs typeface="Helvetica" panose="020B0604020202020204" pitchFamily="34" charset="0"/>
              </a:rPr>
              <a:t>.</a:t>
            </a:r>
            <a:endParaRPr lang="en-US" altLang="en-US" sz="2000" dirty="0">
              <a:latin typeface="Helvetica" panose="020B0604020202020204" pitchFamily="34" charset="0"/>
              <a:ea typeface="Roboto" charset="0"/>
              <a:cs typeface="Helvetica" panose="020B0604020202020204" pitchFamily="34" charset="0"/>
            </a:endParaRPr>
          </a:p>
        </p:txBody>
      </p:sp>
    </p:spTree>
    <p:extLst>
      <p:ext uri="{BB962C8B-B14F-4D97-AF65-F5344CB8AC3E}">
        <p14:creationId xmlns:p14="http://schemas.microsoft.com/office/powerpoint/2010/main" val="894381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a:off x="1066800" y="140546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pic>
        <p:nvPicPr>
          <p:cNvPr id="3" name="Picture 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4" name="Title 1"/>
          <p:cNvSpPr txBox="1">
            <a:spLocks/>
          </p:cNvSpPr>
          <p:nvPr/>
        </p:nvSpPr>
        <p:spPr>
          <a:xfrm>
            <a:off x="2008745" y="373503"/>
            <a:ext cx="9116455" cy="900062"/>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200" dirty="0">
                <a:latin typeface="Helvetica" panose="020B0604020202020204" pitchFamily="34" charset="0"/>
                <a:ea typeface="Roboto" charset="0"/>
                <a:cs typeface="Helvetica" panose="020B0604020202020204" pitchFamily="34" charset="0"/>
              </a:rPr>
              <a:t>The Power of Parallel: Supercomputing, Grids, Clusters, and Putting Smarts in the Cloud (cont’d)</a:t>
            </a:r>
          </a:p>
        </p:txBody>
      </p:sp>
      <p:sp>
        <p:nvSpPr>
          <p:cNvPr id="6" name="Content Placeholder 2"/>
          <p:cNvSpPr txBox="1">
            <a:spLocks/>
          </p:cNvSpPr>
          <p:nvPr/>
        </p:nvSpPr>
        <p:spPr>
          <a:xfrm>
            <a:off x="1066800" y="1696018"/>
            <a:ext cx="10058400" cy="4823545"/>
          </a:xfrm>
          <a:prstGeom prst="rect">
            <a:avLst/>
          </a:prstGeom>
        </p:spPr>
        <p:txBody>
          <a:bodyPr>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altLang="en-US" sz="2400" b="1" dirty="0" smtClean="0">
                <a:solidFill>
                  <a:srgbClr val="006CA7"/>
                </a:solidFill>
                <a:latin typeface="Helvetica" panose="020B0604020202020204" pitchFamily="34" charset="0"/>
                <a:ea typeface="Roboto" charset="0"/>
                <a:cs typeface="Helvetica" panose="020B0604020202020204" pitchFamily="34" charset="0"/>
              </a:rPr>
              <a:t>Software </a:t>
            </a:r>
            <a:r>
              <a:rPr lang="en-US" altLang="en-US" sz="2400" b="1" dirty="0">
                <a:solidFill>
                  <a:srgbClr val="006CA7"/>
                </a:solidFill>
                <a:latin typeface="Helvetica" panose="020B0604020202020204" pitchFamily="34" charset="0"/>
                <a:ea typeface="Roboto" charset="0"/>
                <a:cs typeface="Helvetica" panose="020B0604020202020204" pitchFamily="34" charset="0"/>
              </a:rPr>
              <a:t>as a service</a:t>
            </a:r>
            <a:r>
              <a:rPr lang="en-US" altLang="en-US" sz="2400" dirty="0">
                <a:solidFill>
                  <a:srgbClr val="006CA7"/>
                </a:solidFill>
                <a:latin typeface="Helvetica" panose="020B0604020202020204" pitchFamily="34" charset="0"/>
                <a:ea typeface="Roboto" charset="0"/>
                <a:cs typeface="Helvetica" panose="020B0604020202020204" pitchFamily="34" charset="0"/>
              </a:rPr>
              <a:t> </a:t>
            </a:r>
            <a:r>
              <a:rPr lang="en-US" altLang="en-US" sz="2400" b="1" dirty="0">
                <a:solidFill>
                  <a:srgbClr val="006CA7"/>
                </a:solidFill>
                <a:latin typeface="Helvetica" panose="020B0604020202020204" pitchFamily="34" charset="0"/>
                <a:ea typeface="Roboto" charset="0"/>
                <a:cs typeface="Helvetica" panose="020B0604020202020204" pitchFamily="34" charset="0"/>
              </a:rPr>
              <a:t>(SaaS):</a:t>
            </a:r>
            <a:r>
              <a:rPr lang="en-US" altLang="en-US" sz="2400" dirty="0">
                <a:solidFill>
                  <a:srgbClr val="006CA7"/>
                </a:solidFill>
                <a:latin typeface="Helvetica" panose="020B0604020202020204" pitchFamily="34" charset="0"/>
                <a:ea typeface="Roboto" charset="0"/>
                <a:cs typeface="Helvetica" panose="020B0604020202020204" pitchFamily="34" charset="0"/>
              </a:rPr>
              <a:t> </a:t>
            </a:r>
            <a:r>
              <a:rPr lang="en-US" altLang="en-US" sz="2400" dirty="0">
                <a:latin typeface="Helvetica" panose="020B0604020202020204" pitchFamily="34" charset="0"/>
                <a:ea typeface="Roboto" charset="0"/>
                <a:cs typeface="Helvetica" panose="020B0604020202020204" pitchFamily="34" charset="0"/>
              </a:rPr>
              <a:t>Form of cloud computing where a firm subscribes to a third-party software and receives a service that is delivered online.</a:t>
            </a:r>
          </a:p>
          <a:p>
            <a:r>
              <a:rPr lang="en-US" altLang="en-US" sz="2400" b="1" dirty="0">
                <a:solidFill>
                  <a:srgbClr val="006CA7"/>
                </a:solidFill>
                <a:latin typeface="Helvetica" panose="020B0604020202020204" pitchFamily="34" charset="0"/>
                <a:ea typeface="Roboto" charset="0"/>
                <a:cs typeface="Helvetica" panose="020B0604020202020204" pitchFamily="34" charset="0"/>
              </a:rPr>
              <a:t>cloud computing:</a:t>
            </a:r>
            <a:r>
              <a:rPr lang="en-US" altLang="en-US" sz="2400" dirty="0">
                <a:solidFill>
                  <a:srgbClr val="006CA7"/>
                </a:solidFill>
                <a:latin typeface="Helvetica" panose="020B0604020202020204" pitchFamily="34" charset="0"/>
                <a:ea typeface="Roboto" charset="0"/>
                <a:cs typeface="Helvetica" panose="020B0604020202020204" pitchFamily="34" charset="0"/>
              </a:rPr>
              <a:t> </a:t>
            </a:r>
            <a:r>
              <a:rPr lang="en-US" altLang="en-US" sz="2400" dirty="0">
                <a:latin typeface="Helvetica" panose="020B0604020202020204" pitchFamily="34" charset="0"/>
                <a:ea typeface="Roboto" charset="0"/>
                <a:cs typeface="Helvetica" panose="020B0604020202020204" pitchFamily="34" charset="0"/>
              </a:rPr>
              <a:t>Replacing computing resources with services provided over the Internet.</a:t>
            </a:r>
          </a:p>
          <a:p>
            <a:r>
              <a:rPr lang="en-US" altLang="en-US" sz="2400" b="1" dirty="0">
                <a:solidFill>
                  <a:srgbClr val="006CA7"/>
                </a:solidFill>
                <a:latin typeface="Helvetica" panose="020B0604020202020204" pitchFamily="34" charset="0"/>
                <a:ea typeface="Roboto" charset="0"/>
                <a:cs typeface="Helvetica" panose="020B0604020202020204" pitchFamily="34" charset="0"/>
              </a:rPr>
              <a:t>server farms:</a:t>
            </a:r>
            <a:r>
              <a:rPr lang="en-US" altLang="en-US" sz="2400" dirty="0">
                <a:solidFill>
                  <a:srgbClr val="006CA7"/>
                </a:solidFill>
                <a:latin typeface="Helvetica" panose="020B0604020202020204" pitchFamily="34" charset="0"/>
                <a:ea typeface="Roboto" charset="0"/>
                <a:cs typeface="Helvetica" panose="020B0604020202020204" pitchFamily="34" charset="0"/>
              </a:rPr>
              <a:t> </a:t>
            </a:r>
            <a:r>
              <a:rPr lang="en-US" altLang="en-US" sz="2400" dirty="0">
                <a:latin typeface="Helvetica" panose="020B0604020202020204" pitchFamily="34" charset="0"/>
                <a:ea typeface="Roboto" charset="0"/>
                <a:cs typeface="Helvetica" panose="020B0604020202020204" pitchFamily="34" charset="0"/>
              </a:rPr>
              <a:t>Massive network of computer servers running software to coordinate their collective use.</a:t>
            </a:r>
          </a:p>
          <a:p>
            <a:r>
              <a:rPr lang="en-US" altLang="en-US" sz="2400" b="1" dirty="0">
                <a:solidFill>
                  <a:srgbClr val="006CA7"/>
                </a:solidFill>
                <a:latin typeface="Helvetica" panose="020B0604020202020204" pitchFamily="34" charset="0"/>
                <a:ea typeface="Roboto" charset="0"/>
                <a:cs typeface="Helvetica" panose="020B0604020202020204" pitchFamily="34" charset="0"/>
              </a:rPr>
              <a:t>latency:</a:t>
            </a:r>
            <a:r>
              <a:rPr lang="en-US" altLang="en-US" sz="2400" dirty="0">
                <a:solidFill>
                  <a:srgbClr val="006CA7"/>
                </a:solidFill>
                <a:latin typeface="Helvetica" panose="020B0604020202020204" pitchFamily="34" charset="0"/>
                <a:ea typeface="Roboto" charset="0"/>
                <a:cs typeface="Helvetica" panose="020B0604020202020204" pitchFamily="34" charset="0"/>
              </a:rPr>
              <a:t> </a:t>
            </a:r>
            <a:r>
              <a:rPr lang="en-US" altLang="en-US" sz="2400" dirty="0">
                <a:latin typeface="Helvetica" panose="020B0604020202020204" pitchFamily="34" charset="0"/>
                <a:ea typeface="Roboto" charset="0"/>
                <a:cs typeface="Helvetica" panose="020B0604020202020204" pitchFamily="34" charset="0"/>
              </a:rPr>
              <a:t>Delay in networking and data transfer speeds.</a:t>
            </a:r>
          </a:p>
          <a:p>
            <a:pPr lvl="1"/>
            <a:r>
              <a:rPr lang="en-US" altLang="en-US" sz="2000" dirty="0">
                <a:latin typeface="Helvetica" panose="020B0604020202020204" pitchFamily="34" charset="0"/>
                <a:ea typeface="Roboto" charset="0"/>
                <a:cs typeface="Helvetica" panose="020B0604020202020204" pitchFamily="34" charset="0"/>
              </a:rPr>
              <a:t>Low latency systems are faster systems.</a:t>
            </a:r>
          </a:p>
          <a:p>
            <a:r>
              <a:rPr lang="en-US" altLang="en-US" sz="2400" dirty="0">
                <a:latin typeface="Helvetica" panose="020B0604020202020204" pitchFamily="34" charset="0"/>
                <a:ea typeface="Roboto" charset="0"/>
                <a:cs typeface="Helvetica" panose="020B0604020202020204" pitchFamily="34" charset="0"/>
              </a:rPr>
              <a:t>Moore’s Law will likely hit its physical limit soon, but still-experimental quantum computing could make computers more powerful.</a:t>
            </a:r>
          </a:p>
          <a:p>
            <a:endParaRPr lang="en-US" sz="2000" dirty="0">
              <a:latin typeface="Roboto" charset="0"/>
              <a:ea typeface="Roboto" charset="0"/>
              <a:cs typeface="Roboto" charset="0"/>
            </a:endParaRPr>
          </a:p>
        </p:txBody>
      </p:sp>
    </p:spTree>
    <p:extLst>
      <p:ext uri="{BB962C8B-B14F-4D97-AF65-F5344CB8AC3E}">
        <p14:creationId xmlns:p14="http://schemas.microsoft.com/office/powerpoint/2010/main" val="15032687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708464"/>
            <a:ext cx="10058400" cy="4093428"/>
          </a:xfrm>
          <a:prstGeom prst="rect">
            <a:avLst/>
          </a:prstGeom>
        </p:spPr>
        <p:txBody>
          <a:bodyPr wrap="square">
            <a:spAutoFit/>
          </a:bodyPr>
          <a:lstStyle/>
          <a:p>
            <a:pPr marL="342900" indent="-342900">
              <a:buFont typeface="Arial" charset="0"/>
              <a:buChar char="•"/>
            </a:pPr>
            <a:r>
              <a:rPr lang="en-US" sz="2400" dirty="0">
                <a:latin typeface="Helvetica" panose="020B0604020202020204" pitchFamily="34" charset="0"/>
                <a:ea typeface="Roboto" charset="0"/>
                <a:cs typeface="Helvetica" panose="020B0604020202020204" pitchFamily="34" charset="0"/>
              </a:rPr>
              <a:t>Initially billed as a “supercomputer,” today Watson is a robust, cloud-based computing platform that allows any organization to tap into all sorts of services, including natural language processing, image recognition, data analysis, machine learning to uncover new insights and identify unseen patterns, and more.  </a:t>
            </a:r>
          </a:p>
          <a:p>
            <a:pPr marL="800100" lvl="1" indent="-342900">
              <a:buFont typeface="Arial" charset="0"/>
              <a:buChar char="•"/>
            </a:pPr>
            <a:r>
              <a:rPr lang="en-US" sz="2000" dirty="0">
                <a:latin typeface="Helvetica" panose="020B0604020202020204" pitchFamily="34" charset="0"/>
                <a:ea typeface="Roboto" charset="0"/>
                <a:cs typeface="Helvetica" panose="020B0604020202020204" pitchFamily="34" charset="0"/>
              </a:rPr>
              <a:t>“Deep QA” technology behind Watson is already being used by health care professionals as a kind of “exobrain.” </a:t>
            </a:r>
          </a:p>
          <a:p>
            <a:pPr marL="800100" lvl="1" indent="-342900">
              <a:buFont typeface="Arial" charset="0"/>
              <a:buChar char="•"/>
            </a:pPr>
            <a:r>
              <a:rPr lang="en-US" sz="2000" dirty="0">
                <a:latin typeface="Helvetica" panose="020B0604020202020204" pitchFamily="34" charset="0"/>
                <a:ea typeface="Roboto" charset="0"/>
                <a:cs typeface="Helvetica" panose="020B0604020202020204" pitchFamily="34" charset="0"/>
              </a:rPr>
              <a:t>Watson that could leverage massive diagnosis databases while scanning hundreds of pages in a person’s medical history, surfacing a best guess at what docs should be paying attention to. IBM is partnering with Massachusetts voice-recognition leader Nuance Communications to bring Watson to the doctor’s office.</a:t>
            </a:r>
          </a:p>
        </p:txBody>
      </p:sp>
      <p:cxnSp>
        <p:nvCxnSpPr>
          <p:cNvPr id="3" name="Straight Connector 2"/>
          <p:cNvCxnSpPr/>
          <p:nvPr/>
        </p:nvCxnSpPr>
        <p:spPr>
          <a:xfrm>
            <a:off x="1066800" y="135291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5" name="Title 1"/>
          <p:cNvSpPr txBox="1">
            <a:spLocks/>
          </p:cNvSpPr>
          <p:nvPr/>
        </p:nvSpPr>
        <p:spPr>
          <a:xfrm>
            <a:off x="2008746" y="437671"/>
            <a:ext cx="9116454" cy="915246"/>
          </a:xfrm>
          <a:prstGeom prst="rect">
            <a:avLst/>
          </a:prstGeom>
        </p:spPr>
        <p:txBody>
          <a:bodyP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200" dirty="0">
                <a:latin typeface="Helvetica" panose="020B0604020202020204" pitchFamily="34" charset="0"/>
                <a:ea typeface="Roboto" charset="0"/>
                <a:cs typeface="Helvetica" panose="020B0604020202020204" pitchFamily="34" charset="0"/>
              </a:rPr>
              <a:t>Paging Doctor Watson</a:t>
            </a:r>
            <a:r>
              <a:rPr lang="mr-IN" altLang="en-US" sz="3200" dirty="0">
                <a:latin typeface="Helvetica" panose="020B0604020202020204" pitchFamily="34" charset="0"/>
                <a:ea typeface="Roboto" charset="0"/>
                <a:cs typeface="Helvetica" panose="020B0604020202020204" pitchFamily="34" charset="0"/>
              </a:rPr>
              <a:t>…</a:t>
            </a:r>
            <a:r>
              <a:rPr lang="en-US" altLang="en-US" sz="3200" dirty="0">
                <a:latin typeface="Helvetica" panose="020B0604020202020204" pitchFamily="34" charset="0"/>
                <a:ea typeface="Roboto" charset="0"/>
                <a:cs typeface="Helvetica" panose="020B0604020202020204" pitchFamily="34" charset="0"/>
              </a:rPr>
              <a:t> and Teacher Watson…</a:t>
            </a:r>
            <a:br>
              <a:rPr lang="en-US" altLang="en-US" sz="3200" dirty="0">
                <a:latin typeface="Helvetica" panose="020B0604020202020204" pitchFamily="34" charset="0"/>
                <a:ea typeface="Roboto" charset="0"/>
                <a:cs typeface="Helvetica" panose="020B0604020202020204" pitchFamily="34" charset="0"/>
              </a:rPr>
            </a:br>
            <a:r>
              <a:rPr lang="en-US" altLang="en-US" sz="3200" dirty="0">
                <a:latin typeface="Helvetica" panose="020B0604020202020204" pitchFamily="34" charset="0"/>
                <a:ea typeface="Roboto" charset="0"/>
                <a:cs typeface="Helvetica" panose="020B0604020202020204" pitchFamily="34" charset="0"/>
              </a:rPr>
              <a:t>and Trader Watson…and…</a:t>
            </a:r>
          </a:p>
        </p:txBody>
      </p:sp>
    </p:spTree>
    <p:extLst>
      <p:ext uri="{BB962C8B-B14F-4D97-AF65-F5344CB8AC3E}">
        <p14:creationId xmlns:p14="http://schemas.microsoft.com/office/powerpoint/2010/main" val="3751632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996389" y="624696"/>
            <a:ext cx="9937448" cy="58057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Helvetica" panose="020B0604020202020204" pitchFamily="34" charset="0"/>
                <a:ea typeface="Roboto" charset="0"/>
                <a:cs typeface="Helvetica" panose="020B0604020202020204" pitchFamily="34" charset="0"/>
              </a:rPr>
              <a:t>Learning Objectives</a:t>
            </a:r>
            <a:endParaRPr lang="en-US" altLang="en-US" sz="3200" dirty="0">
              <a:latin typeface="Helvetica" panose="020B0604020202020204" pitchFamily="34" charset="0"/>
              <a:ea typeface="Roboto" charset="0"/>
              <a:cs typeface="Helvetica" panose="020B0604020202020204" pitchFamily="34" charset="0"/>
            </a:endParaRPr>
          </a:p>
        </p:txBody>
      </p:sp>
      <p:cxnSp>
        <p:nvCxnSpPr>
          <p:cNvPr id="3" name="Straight Connector 2"/>
          <p:cNvCxnSpPr/>
          <p:nvPr/>
        </p:nvCxnSpPr>
        <p:spPr>
          <a:xfrm>
            <a:off x="1066800" y="140546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5" name="Content Placeholder 2"/>
          <p:cNvSpPr txBox="1">
            <a:spLocks/>
          </p:cNvSpPr>
          <p:nvPr/>
        </p:nvSpPr>
        <p:spPr>
          <a:xfrm>
            <a:off x="1066800" y="1696018"/>
            <a:ext cx="10058400" cy="4265565"/>
          </a:xfrm>
          <a:prstGeom prst="rect">
            <a:avLst/>
          </a:prstGeom>
        </p:spPr>
        <p:txBody>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457200" indent="-457200">
              <a:buFont typeface="+mj-lt"/>
              <a:buAutoNum type="arabicPeriod"/>
            </a:pPr>
            <a:r>
              <a:rPr lang="en-US" altLang="en-US" sz="2400" dirty="0">
                <a:latin typeface="Helvetica" panose="020B0604020202020204" pitchFamily="34" charset="0"/>
                <a:ea typeface="Roboto" charset="0"/>
                <a:cs typeface="Helvetica" panose="020B0604020202020204" pitchFamily="34" charset="0"/>
              </a:rPr>
              <a:t>Understand the magnitude of the environmental issues caused by rapidly obsolete, faster, and cheaper computing.</a:t>
            </a:r>
          </a:p>
          <a:p>
            <a:pPr marL="457200" indent="-457200">
              <a:buFont typeface="+mj-lt"/>
              <a:buAutoNum type="arabicPeriod"/>
            </a:pPr>
            <a:r>
              <a:rPr lang="en-US" altLang="en-US" sz="2400" dirty="0">
                <a:latin typeface="Helvetica" panose="020B0604020202020204" pitchFamily="34" charset="0"/>
                <a:ea typeface="Roboto" charset="0"/>
                <a:cs typeface="Helvetica" panose="020B0604020202020204" pitchFamily="34" charset="0"/>
              </a:rPr>
              <a:t>Explain the limitations of approaches attempting to tackle e-waste.</a:t>
            </a:r>
          </a:p>
          <a:p>
            <a:pPr marL="457200" indent="-457200">
              <a:buFont typeface="+mj-lt"/>
              <a:buAutoNum type="arabicPeriod"/>
            </a:pPr>
            <a:r>
              <a:rPr lang="en-US" altLang="en-US" sz="2400" dirty="0">
                <a:latin typeface="Helvetica" panose="020B0604020202020204" pitchFamily="34" charset="0"/>
                <a:ea typeface="Roboto" charset="0"/>
                <a:cs typeface="Helvetica" panose="020B0604020202020204" pitchFamily="34" charset="0"/>
              </a:rPr>
              <a:t>Understand the risks firms are exposed to when not fully considering the lifecycle of the products they sell or consume.</a:t>
            </a:r>
          </a:p>
          <a:p>
            <a:pPr marL="457200" indent="-457200">
              <a:buFont typeface="+mj-lt"/>
              <a:buAutoNum type="arabicPeriod"/>
            </a:pPr>
            <a:r>
              <a:rPr lang="en-US" altLang="en-US" sz="2400" dirty="0">
                <a:latin typeface="Helvetica" panose="020B0604020202020204" pitchFamily="34" charset="0"/>
                <a:ea typeface="Roboto" charset="0"/>
                <a:cs typeface="Helvetica" panose="020B0604020202020204" pitchFamily="34" charset="0"/>
              </a:rPr>
              <a:t>Ask questions that expose concerning ethical issues in a firm’s or partner’s products and processes, and that help the manager behave more responsibly.</a:t>
            </a:r>
          </a:p>
        </p:txBody>
      </p:sp>
    </p:spTree>
    <p:extLst>
      <p:ext uri="{BB962C8B-B14F-4D97-AF65-F5344CB8AC3E}">
        <p14:creationId xmlns:p14="http://schemas.microsoft.com/office/powerpoint/2010/main" val="13337692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a:off x="1066800" y="135291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pic>
        <p:nvPicPr>
          <p:cNvPr id="3" name="Picture 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4" name="Title 1"/>
          <p:cNvSpPr txBox="1">
            <a:spLocks/>
          </p:cNvSpPr>
          <p:nvPr/>
        </p:nvSpPr>
        <p:spPr>
          <a:xfrm>
            <a:off x="2008746" y="613418"/>
            <a:ext cx="9116454" cy="58057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Helvetica" panose="020B0604020202020204" pitchFamily="34" charset="0"/>
                <a:ea typeface="Roboto" charset="0"/>
                <a:cs typeface="Helvetica" panose="020B0604020202020204" pitchFamily="34" charset="0"/>
              </a:rPr>
              <a:t>E-waste: The Dark Side of Moore’s Law</a:t>
            </a:r>
            <a:endParaRPr lang="en-US" altLang="en-US" sz="3200" dirty="0">
              <a:latin typeface="Helvetica" panose="020B0604020202020204" pitchFamily="34" charset="0"/>
              <a:ea typeface="Roboto" charset="0"/>
              <a:cs typeface="Helvetica" panose="020B0604020202020204" pitchFamily="34" charset="0"/>
            </a:endParaRPr>
          </a:p>
        </p:txBody>
      </p:sp>
      <p:sp>
        <p:nvSpPr>
          <p:cNvPr id="5" name="Text Placeholder 3"/>
          <p:cNvSpPr txBox="1">
            <a:spLocks/>
          </p:cNvSpPr>
          <p:nvPr/>
        </p:nvSpPr>
        <p:spPr>
          <a:xfrm>
            <a:off x="1066801" y="1828799"/>
            <a:ext cx="10058400" cy="3967843"/>
          </a:xfrm>
          <a:prstGeom prst="rect">
            <a:avLst/>
          </a:prstGeom>
        </p:spPr>
        <p:txBody>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z="2400" b="1" dirty="0">
                <a:solidFill>
                  <a:srgbClr val="006CA7"/>
                </a:solidFill>
                <a:latin typeface="Helvetica" panose="020B0604020202020204" pitchFamily="34" charset="0"/>
                <a:ea typeface="Roboto" charset="0"/>
                <a:cs typeface="Helvetica" panose="020B0604020202020204" pitchFamily="34" charset="0"/>
              </a:rPr>
              <a:t>e-waste: </a:t>
            </a:r>
            <a:r>
              <a:rPr lang="en-US" sz="2400" dirty="0">
                <a:latin typeface="Helvetica" panose="020B0604020202020204" pitchFamily="34" charset="0"/>
                <a:cs typeface="Helvetica" panose="020B0604020202020204" pitchFamily="34" charset="0"/>
              </a:rPr>
              <a:t>Discarded, often obsolete technology; also known as electronic waste.</a:t>
            </a:r>
            <a:endParaRPr lang="en-US" sz="2400" dirty="0">
              <a:latin typeface="Helvetica" panose="020B0604020202020204" pitchFamily="34" charset="0"/>
              <a:ea typeface="Roboto" charset="0"/>
              <a:cs typeface="Helvetica" panose="020B0604020202020204" pitchFamily="34" charset="0"/>
            </a:endParaRPr>
          </a:p>
          <a:p>
            <a:r>
              <a:rPr lang="en-US" sz="2400" dirty="0">
                <a:latin typeface="Helvetica" panose="020B0604020202020204" pitchFamily="34" charset="0"/>
                <a:ea typeface="Roboto" charset="0"/>
                <a:cs typeface="Helvetica" panose="020B0604020202020204" pitchFamily="34" charset="0"/>
              </a:rPr>
              <a:t>Each year the planet generates over 50 million tons of e-waste and the results aren’t pretty.</a:t>
            </a:r>
          </a:p>
          <a:p>
            <a:pPr lvl="1"/>
            <a:r>
              <a:rPr lang="en-US" altLang="en-US" sz="2000" dirty="0">
                <a:latin typeface="Helvetica" panose="020B0604020202020204" pitchFamily="34" charset="0"/>
                <a:ea typeface="Roboto" charset="0"/>
                <a:cs typeface="Helvetica" panose="020B0604020202020204" pitchFamily="34" charset="0"/>
              </a:rPr>
              <a:t>May be toxic since many components contain harmful materials such as lead, cadmium, and mercury.</a:t>
            </a:r>
          </a:p>
          <a:p>
            <a:r>
              <a:rPr lang="en-US" altLang="en-US" sz="2400" dirty="0">
                <a:latin typeface="Helvetica" panose="020B0604020202020204" pitchFamily="34" charset="0"/>
                <a:ea typeface="Roboto" charset="0"/>
                <a:cs typeface="Helvetica" panose="020B0604020202020204" pitchFamily="34" charset="0"/>
              </a:rPr>
              <a:t>Quick answer would be to recycle.</a:t>
            </a:r>
          </a:p>
          <a:p>
            <a:pPr lvl="1"/>
            <a:r>
              <a:rPr lang="en-US" altLang="en-US" sz="2000" dirty="0">
                <a:latin typeface="Helvetica" panose="020B0604020202020204" pitchFamily="34" charset="0"/>
                <a:ea typeface="Roboto" charset="0"/>
                <a:cs typeface="Helvetica" panose="020B0604020202020204" pitchFamily="34" charset="0"/>
              </a:rPr>
              <a:t>Contains mainstream recyclable materials like plastics and aluminum.</a:t>
            </a:r>
          </a:p>
          <a:p>
            <a:pPr lvl="1"/>
            <a:r>
              <a:rPr lang="en-US" altLang="en-US" sz="2000" dirty="0">
                <a:latin typeface="Helvetica" panose="020B0604020202020204" pitchFamily="34" charset="0"/>
                <a:ea typeface="Roboto" charset="0"/>
                <a:cs typeface="Helvetica" panose="020B0604020202020204" pitchFamily="34" charset="0"/>
              </a:rPr>
              <a:t>It also contains small bits of increasingly valuable metals such as silver, platinum, and copper.</a:t>
            </a:r>
          </a:p>
          <a:p>
            <a:pPr lvl="1"/>
            <a:endParaRPr lang="en-US" altLang="en-US" sz="1600" dirty="0">
              <a:latin typeface="Roboto" charset="0"/>
              <a:ea typeface="Roboto" charset="0"/>
              <a:cs typeface="Roboto" charset="0"/>
            </a:endParaRPr>
          </a:p>
          <a:p>
            <a:endParaRPr lang="en-US" sz="2000" dirty="0">
              <a:latin typeface="Roboto" charset="0"/>
              <a:ea typeface="Roboto" charset="0"/>
              <a:cs typeface="Roboto" charset="0"/>
            </a:endParaRPr>
          </a:p>
        </p:txBody>
      </p:sp>
    </p:spTree>
    <p:extLst>
      <p:ext uri="{BB962C8B-B14F-4D97-AF65-F5344CB8AC3E}">
        <p14:creationId xmlns:p14="http://schemas.microsoft.com/office/powerpoint/2010/main" val="18998256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a:off x="1066800" y="135291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pic>
        <p:nvPicPr>
          <p:cNvPr id="3" name="Picture 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4" name="Title 1"/>
          <p:cNvSpPr txBox="1">
            <a:spLocks/>
          </p:cNvSpPr>
          <p:nvPr/>
        </p:nvSpPr>
        <p:spPr>
          <a:xfrm>
            <a:off x="2008746" y="617533"/>
            <a:ext cx="9116453" cy="58057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Helvetica" panose="020B0604020202020204" pitchFamily="34" charset="0"/>
                <a:ea typeface="Roboto" charset="0"/>
                <a:cs typeface="Helvetica" panose="020B0604020202020204" pitchFamily="34" charset="0"/>
              </a:rPr>
              <a:t>E-waste: The Dark Side of Moore’s Law (cont’d)</a:t>
            </a:r>
            <a:endParaRPr lang="en-US" altLang="en-US" sz="3200" dirty="0">
              <a:latin typeface="Helvetica" panose="020B0604020202020204" pitchFamily="34" charset="0"/>
              <a:ea typeface="Roboto" charset="0"/>
              <a:cs typeface="Helvetica" panose="020B0604020202020204" pitchFamily="34" charset="0"/>
            </a:endParaRPr>
          </a:p>
          <a:p>
            <a:endParaRPr lang="en-US" altLang="en-US" sz="3200" dirty="0">
              <a:latin typeface="Roboto" charset="0"/>
              <a:ea typeface="Roboto" charset="0"/>
              <a:cs typeface="Roboto" charset="0"/>
            </a:endParaRPr>
          </a:p>
        </p:txBody>
      </p:sp>
      <p:sp>
        <p:nvSpPr>
          <p:cNvPr id="5" name="Text Placeholder 3"/>
          <p:cNvSpPr txBox="1">
            <a:spLocks/>
          </p:cNvSpPr>
          <p:nvPr/>
        </p:nvSpPr>
        <p:spPr>
          <a:xfrm>
            <a:off x="1066798" y="1796143"/>
            <a:ext cx="10058401" cy="4327071"/>
          </a:xfrm>
          <a:prstGeom prst="rect">
            <a:avLst/>
          </a:prstGeom>
        </p:spPr>
        <p:txBody>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z="2400" dirty="0">
                <a:latin typeface="Helvetica" panose="020B0604020202020204" pitchFamily="34" charset="0"/>
                <a:ea typeface="Roboto" charset="0"/>
                <a:cs typeface="Helvetica" panose="020B0604020202020204" pitchFamily="34" charset="0"/>
              </a:rPr>
              <a:t>The process of separating out the densely packed materials inside tech products so that the value in e-waste can be effectively harvested is extremely labor intensive, more akin to reverse manufacturing.</a:t>
            </a:r>
          </a:p>
          <a:p>
            <a:r>
              <a:rPr lang="en-US" sz="2400" dirty="0">
                <a:latin typeface="Helvetica" panose="020B0604020202020204" pitchFamily="34" charset="0"/>
                <a:ea typeface="Roboto" charset="0"/>
                <a:cs typeface="Helvetica" panose="020B0604020202020204" pitchFamily="34" charset="0"/>
              </a:rPr>
              <a:t>Sending e-waste abroad can be ten times cheaper than dealing with it at home. </a:t>
            </a:r>
          </a:p>
          <a:p>
            <a:r>
              <a:rPr lang="en-US" sz="2400" dirty="0">
                <a:latin typeface="Helvetica" panose="020B0604020202020204" pitchFamily="34" charset="0"/>
                <a:ea typeface="Roboto" charset="0"/>
                <a:cs typeface="Helvetica" panose="020B0604020202020204" pitchFamily="34" charset="0"/>
              </a:rPr>
              <a:t>Through 2017, China was recycling some 70 percent of the world’s e-waste, much of it processed in dreadful conditions. </a:t>
            </a:r>
          </a:p>
          <a:p>
            <a:r>
              <a:rPr lang="en-US" sz="2400" dirty="0">
                <a:latin typeface="Helvetica" panose="020B0604020202020204" pitchFamily="34" charset="0"/>
                <a:ea typeface="Roboto" charset="0"/>
                <a:cs typeface="Helvetica" panose="020B0604020202020204" pitchFamily="34" charset="0"/>
              </a:rPr>
              <a:t>The US lags behind in legislation regarding e-waste.</a:t>
            </a:r>
          </a:p>
          <a:p>
            <a:pPr lvl="1"/>
            <a:r>
              <a:rPr lang="en-US" sz="2000" dirty="0">
                <a:latin typeface="Helvetica" panose="020B0604020202020204" pitchFamily="34" charset="0"/>
                <a:ea typeface="Roboto" charset="0"/>
                <a:cs typeface="Helvetica" panose="020B0604020202020204" pitchFamily="34" charset="0"/>
              </a:rPr>
              <a:t>Philadelphia burns half of what it collects as “</a:t>
            </a:r>
            <a:r>
              <a:rPr lang="en-US" sz="2000" dirty="0" smtClean="0">
                <a:latin typeface="Helvetica" panose="020B0604020202020204" pitchFamily="34" charset="0"/>
                <a:ea typeface="Roboto" charset="0"/>
                <a:cs typeface="Helvetica" panose="020B0604020202020204" pitchFamily="34" charset="0"/>
              </a:rPr>
              <a:t>recycling.”</a:t>
            </a:r>
            <a:endParaRPr lang="en-US" sz="2000" dirty="0">
              <a:latin typeface="Helvetica" panose="020B0604020202020204" pitchFamily="34" charset="0"/>
              <a:ea typeface="Roboto" charset="0"/>
              <a:cs typeface="Helvetica" panose="020B0604020202020204" pitchFamily="34" charset="0"/>
            </a:endParaRPr>
          </a:p>
          <a:p>
            <a:pPr lvl="1"/>
            <a:r>
              <a:rPr lang="en-US" sz="2000" dirty="0">
                <a:latin typeface="Helvetica" panose="020B0604020202020204" pitchFamily="34" charset="0"/>
                <a:ea typeface="Roboto" charset="0"/>
                <a:cs typeface="Helvetica" panose="020B0604020202020204" pitchFamily="34" charset="0"/>
              </a:rPr>
              <a:t>Californians recycled less in 2017 than in any time since measurement began. </a:t>
            </a:r>
          </a:p>
        </p:txBody>
      </p:sp>
    </p:spTree>
    <p:extLst>
      <p:ext uri="{BB962C8B-B14F-4D97-AF65-F5344CB8AC3E}">
        <p14:creationId xmlns:p14="http://schemas.microsoft.com/office/powerpoint/2010/main" val="14129325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 xmlns:a16="http://schemas.microsoft.com/office/drawing/2014/main" id="{9F6474CE-0E8A-E14A-AB3D-9440E8953A85}"/>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3" name="Title 1">
            <a:extLst>
              <a:ext uri="{FF2B5EF4-FFF2-40B4-BE49-F238E27FC236}">
                <a16:creationId xmlns="" xmlns:a16="http://schemas.microsoft.com/office/drawing/2014/main" id="{472AD718-1F1C-BE43-8D79-E53FDA8D4B20}"/>
              </a:ext>
            </a:extLst>
          </p:cNvPr>
          <p:cNvSpPr txBox="1">
            <a:spLocks/>
          </p:cNvSpPr>
          <p:nvPr/>
        </p:nvSpPr>
        <p:spPr>
          <a:xfrm>
            <a:off x="2008746" y="296692"/>
            <a:ext cx="9116454" cy="73538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Helvetica" panose="020B0604020202020204" pitchFamily="34" charset="0"/>
                <a:ea typeface="Roboto" charset="0"/>
                <a:cs typeface="Helvetica" panose="020B0604020202020204" pitchFamily="34" charset="0"/>
              </a:rPr>
              <a:t>Yes, You Do Have to Pay Attention to This Garbage, </a:t>
            </a:r>
            <a:r>
              <a:rPr lang="en-US" sz="3200" dirty="0" smtClean="0">
                <a:latin typeface="Helvetica" panose="020B0604020202020204" pitchFamily="34" charset="0"/>
                <a:ea typeface="Roboto" charset="0"/>
                <a:cs typeface="Helvetica" panose="020B0604020202020204" pitchFamily="34" charset="0"/>
              </a:rPr>
              <a:t>But </a:t>
            </a:r>
            <a:r>
              <a:rPr lang="en-US" sz="3200" dirty="0">
                <a:latin typeface="Helvetica" panose="020B0604020202020204" pitchFamily="34" charset="0"/>
                <a:ea typeface="Roboto" charset="0"/>
                <a:cs typeface="Helvetica" panose="020B0604020202020204" pitchFamily="34" charset="0"/>
              </a:rPr>
              <a:t>the “Internet of Trash” May Help</a:t>
            </a:r>
            <a:endParaRPr lang="en-US" altLang="en-US" sz="3200" dirty="0">
              <a:latin typeface="Helvetica" panose="020B0604020202020204" pitchFamily="34" charset="0"/>
              <a:ea typeface="Roboto" charset="0"/>
              <a:cs typeface="Helvetica" panose="020B0604020202020204" pitchFamily="34" charset="0"/>
            </a:endParaRPr>
          </a:p>
          <a:p>
            <a:endParaRPr lang="en-US" altLang="en-US" sz="3200" dirty="0">
              <a:latin typeface="Roboto" charset="0"/>
              <a:ea typeface="Roboto" charset="0"/>
              <a:cs typeface="Roboto" charset="0"/>
            </a:endParaRPr>
          </a:p>
        </p:txBody>
      </p:sp>
      <p:cxnSp>
        <p:nvCxnSpPr>
          <p:cNvPr id="4" name="Straight Connector 3">
            <a:extLst>
              <a:ext uri="{FF2B5EF4-FFF2-40B4-BE49-F238E27FC236}">
                <a16:creationId xmlns="" xmlns:a16="http://schemas.microsoft.com/office/drawing/2014/main" id="{FE0983D7-FB16-F646-9786-10F35E5F6162}"/>
              </a:ext>
            </a:extLst>
          </p:cNvPr>
          <p:cNvCxnSpPr/>
          <p:nvPr/>
        </p:nvCxnSpPr>
        <p:spPr>
          <a:xfrm>
            <a:off x="1066800" y="135291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sp>
        <p:nvSpPr>
          <p:cNvPr id="6" name="Text Placeholder 3">
            <a:extLst>
              <a:ext uri="{FF2B5EF4-FFF2-40B4-BE49-F238E27FC236}">
                <a16:creationId xmlns="" xmlns:a16="http://schemas.microsoft.com/office/drawing/2014/main" id="{E1C706A3-32B7-964D-B8A7-D47B72CC7CBB}"/>
              </a:ext>
            </a:extLst>
          </p:cNvPr>
          <p:cNvSpPr txBox="1">
            <a:spLocks/>
          </p:cNvSpPr>
          <p:nvPr/>
        </p:nvSpPr>
        <p:spPr>
          <a:xfrm>
            <a:off x="1066800" y="1590919"/>
            <a:ext cx="10058400" cy="5267073"/>
          </a:xfrm>
          <a:prstGeom prst="rect">
            <a:avLst/>
          </a:prstGeom>
        </p:spPr>
        <p:txBody>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z="2400" dirty="0">
                <a:latin typeface="Helvetica" panose="020B0604020202020204" pitchFamily="34" charset="0"/>
                <a:ea typeface="Roboto" charset="0"/>
                <a:cs typeface="Helvetica" panose="020B0604020202020204" pitchFamily="34" charset="0"/>
              </a:rPr>
              <a:t>No solutions are big enough to make e-waste issues go away completely, but tech itself will increasingly present solutions to trash problems. </a:t>
            </a:r>
          </a:p>
          <a:p>
            <a:pPr lvl="1"/>
            <a:r>
              <a:rPr lang="en-US" sz="2200" dirty="0">
                <a:latin typeface="Helvetica" panose="020B0604020202020204" pitchFamily="34" charset="0"/>
                <a:ea typeface="Roboto" charset="0"/>
                <a:cs typeface="Helvetica" panose="020B0604020202020204" pitchFamily="34" charset="0"/>
              </a:rPr>
              <a:t>In the last year or two, robotics and AI have gotten good enough to be economically viable for high-volume recycling. </a:t>
            </a:r>
          </a:p>
          <a:p>
            <a:pPr lvl="1"/>
            <a:r>
              <a:rPr lang="en-US" sz="2200" dirty="0">
                <a:latin typeface="Helvetica" panose="020B0604020202020204" pitchFamily="34" charset="0"/>
                <a:ea typeface="Roboto" charset="0"/>
                <a:cs typeface="Helvetica" panose="020B0604020202020204" pitchFamily="34" charset="0"/>
              </a:rPr>
              <a:t>Waste Management, one of the biggest players in the trash and recycling game worldwide, now uses three different types of robots to separate recycling from contaminants, in some cases doing the job better, quicker, and more cost effectively than humans. </a:t>
            </a:r>
            <a:endParaRPr lang="en-US" sz="2200" dirty="0" smtClean="0">
              <a:latin typeface="Helvetica" panose="020B0604020202020204" pitchFamily="34" charset="0"/>
              <a:ea typeface="Roboto" charset="0"/>
              <a:cs typeface="Helvetica" panose="020B0604020202020204" pitchFamily="34" charset="0"/>
            </a:endParaRPr>
          </a:p>
          <a:p>
            <a:r>
              <a:rPr lang="en-US" sz="2400" dirty="0">
                <a:latin typeface="Helvetica" panose="020B0604020202020204" pitchFamily="34" charset="0"/>
                <a:ea typeface="Roboto" charset="0"/>
                <a:cs typeface="Helvetica" panose="020B0604020202020204" pitchFamily="34" charset="0"/>
              </a:rPr>
              <a:t>Moore’s law means sensors used for detection are now cheaper and more accurate, enabling tech to help you put garbage in the right place. </a:t>
            </a:r>
          </a:p>
          <a:p>
            <a:r>
              <a:rPr lang="en-US" sz="2400" dirty="0">
                <a:latin typeface="Helvetica" panose="020B0604020202020204" pitchFamily="34" charset="0"/>
                <a:ea typeface="Roboto" charset="0"/>
                <a:cs typeface="Helvetica" panose="020B0604020202020204" pitchFamily="34" charset="0"/>
              </a:rPr>
              <a:t>Managers will need to think proactively to stay ahead of legislators. </a:t>
            </a:r>
          </a:p>
          <a:p>
            <a:pPr lvl="1"/>
            <a:r>
              <a:rPr lang="en-US" sz="2000" dirty="0">
                <a:latin typeface="Helvetica" panose="020B0604020202020204" pitchFamily="34" charset="0"/>
                <a:ea typeface="Roboto" charset="0"/>
                <a:cs typeface="Helvetica" panose="020B0604020202020204" pitchFamily="34" charset="0"/>
              </a:rPr>
              <a:t>They must plan for products’ end-of-life and the waste they create</a:t>
            </a:r>
            <a:r>
              <a:rPr lang="en-US" sz="2000" dirty="0" smtClean="0">
                <a:latin typeface="Helvetica" panose="020B0604020202020204" pitchFamily="34" charset="0"/>
                <a:ea typeface="Roboto" charset="0"/>
                <a:cs typeface="Helvetica" panose="020B0604020202020204" pitchFamily="34" charset="0"/>
              </a:rPr>
              <a:t>.</a:t>
            </a:r>
            <a:endParaRPr lang="en-US" sz="2000" dirty="0">
              <a:latin typeface="Helvetica" panose="020B0604020202020204" pitchFamily="34" charset="0"/>
              <a:ea typeface="Roboto" charset="0"/>
              <a:cs typeface="Helvetica" panose="020B0604020202020204" pitchFamily="34" charset="0"/>
            </a:endParaRPr>
          </a:p>
        </p:txBody>
      </p:sp>
    </p:spTree>
    <p:extLst>
      <p:ext uri="{BB962C8B-B14F-4D97-AF65-F5344CB8AC3E}">
        <p14:creationId xmlns:p14="http://schemas.microsoft.com/office/powerpoint/2010/main" val="19850245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a:off x="1066800" y="135291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pic>
        <p:nvPicPr>
          <p:cNvPr id="3" name="Picture 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4" name="Title 1"/>
          <p:cNvSpPr txBox="1">
            <a:spLocks/>
          </p:cNvSpPr>
          <p:nvPr/>
        </p:nvSpPr>
        <p:spPr>
          <a:xfrm>
            <a:off x="1996390" y="616274"/>
            <a:ext cx="9128810" cy="58057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Helvetica" panose="020B0604020202020204" pitchFamily="34" charset="0"/>
                <a:ea typeface="Roboto" charset="0"/>
                <a:cs typeface="Helvetica" panose="020B0604020202020204" pitchFamily="34" charset="0"/>
              </a:rPr>
              <a:t>Finding Responsible E-waste Disposers</a:t>
            </a:r>
            <a:endParaRPr lang="en-US" altLang="en-US" sz="3200" dirty="0">
              <a:latin typeface="Helvetica" panose="020B0604020202020204" pitchFamily="34" charset="0"/>
              <a:ea typeface="Roboto" charset="0"/>
              <a:cs typeface="Helvetica" panose="020B0604020202020204" pitchFamily="34" charset="0"/>
            </a:endParaRPr>
          </a:p>
          <a:p>
            <a:endParaRPr lang="en-US" altLang="en-US" sz="3200" dirty="0">
              <a:latin typeface="Roboto" charset="0"/>
              <a:ea typeface="Roboto" charset="0"/>
              <a:cs typeface="Roboto" charset="0"/>
            </a:endParaRPr>
          </a:p>
        </p:txBody>
      </p:sp>
      <p:sp>
        <p:nvSpPr>
          <p:cNvPr id="5" name="Rectangle 4"/>
          <p:cNvSpPr/>
          <p:nvPr/>
        </p:nvSpPr>
        <p:spPr>
          <a:xfrm>
            <a:off x="1066800" y="1590919"/>
            <a:ext cx="10058400" cy="4401205"/>
          </a:xfrm>
          <a:prstGeom prst="rect">
            <a:avLst/>
          </a:prstGeom>
        </p:spPr>
        <p:txBody>
          <a:bodyPr wrap="square">
            <a:spAutoFit/>
          </a:bodyPr>
          <a:lstStyle/>
          <a:p>
            <a:pPr marL="342900" indent="-342900">
              <a:buFont typeface="Arial" panose="020B0604020202020204" pitchFamily="34" charset="0"/>
              <a:buChar char="•"/>
            </a:pPr>
            <a:r>
              <a:rPr lang="en-US" sz="2400" dirty="0">
                <a:latin typeface="Helvetica" panose="020B0604020202020204" pitchFamily="34" charset="0"/>
                <a:ea typeface="Roboto" charset="0"/>
                <a:cs typeface="Helvetica" panose="020B0604020202020204" pitchFamily="34" charset="0"/>
              </a:rPr>
              <a:t>A recent sting operation led by the US Government Accountability Office (US GAO) found that forty-three American recyclers were willing to sell e-waste illegally to foreign countries, without gaining EPA or foreign country approval. </a:t>
            </a:r>
          </a:p>
          <a:p>
            <a:pPr marL="800100" lvl="1" indent="-342900">
              <a:buFont typeface="Arial" panose="020B0604020202020204" pitchFamily="34" charset="0"/>
              <a:buChar char="•"/>
            </a:pPr>
            <a:r>
              <a:rPr lang="en-US" sz="2000" dirty="0">
                <a:latin typeface="Helvetica" panose="020B0604020202020204" pitchFamily="34" charset="0"/>
                <a:ea typeface="Roboto" charset="0"/>
                <a:cs typeface="Helvetica" panose="020B0604020202020204" pitchFamily="34" charset="0"/>
              </a:rPr>
              <a:t>At least three of them held Earth Day electronics-recycling events</a:t>
            </a:r>
            <a:r>
              <a:rPr lang="en-US" sz="2000" dirty="0" smtClean="0">
                <a:latin typeface="Helvetica" panose="020B0604020202020204" pitchFamily="34" charset="0"/>
                <a:ea typeface="Roboto" charset="0"/>
                <a:cs typeface="Helvetica" panose="020B0604020202020204" pitchFamily="34" charset="0"/>
              </a:rPr>
              <a:t>.</a:t>
            </a:r>
          </a:p>
          <a:p>
            <a:pPr marL="342900" indent="-342900">
              <a:buFont typeface="Arial" charset="0"/>
              <a:buChar char="•"/>
            </a:pPr>
            <a:r>
              <a:rPr lang="en-US" sz="2400" dirty="0">
                <a:latin typeface="Helvetica" panose="020B0604020202020204" pitchFamily="34" charset="0"/>
                <a:ea typeface="Roboto" charset="0"/>
                <a:cs typeface="Helvetica" panose="020B0604020202020204" pitchFamily="34" charset="0"/>
              </a:rPr>
              <a:t>How can firms and individuals choose proper disposal partners?  </a:t>
            </a:r>
          </a:p>
          <a:p>
            <a:pPr marL="800100" lvl="1" indent="-342900">
              <a:buFont typeface="Arial" charset="0"/>
              <a:buChar char="•"/>
            </a:pPr>
            <a:r>
              <a:rPr lang="en-US" sz="2000" dirty="0">
                <a:latin typeface="Helvetica" panose="020B0604020202020204" pitchFamily="34" charset="0"/>
                <a:ea typeface="Roboto" charset="0"/>
                <a:cs typeface="Helvetica" panose="020B0604020202020204" pitchFamily="34" charset="0"/>
              </a:rPr>
              <a:t>The Basel Action Network e-Stewards program certifies firms via a third-party audit, with compliant participants committing to eliminating e-waste export, land dumping, incineration, and toxic recycling via prison labor. </a:t>
            </a:r>
          </a:p>
          <a:p>
            <a:pPr marL="800100" lvl="1" indent="-342900">
              <a:buFont typeface="Arial" charset="0"/>
              <a:buChar char="•"/>
            </a:pPr>
            <a:r>
              <a:rPr lang="en-US" sz="2000" dirty="0">
                <a:latin typeface="Helvetica" panose="020B0604020202020204" pitchFamily="34" charset="0"/>
                <a:ea typeface="Roboto" charset="0"/>
                <a:cs typeface="Helvetica" panose="020B0604020202020204" pitchFamily="34" charset="0"/>
              </a:rPr>
              <a:t>The International Association of Electronics Recyclers (IAER) also offers audited electronics recycler certification. </a:t>
            </a:r>
          </a:p>
          <a:p>
            <a:pPr marL="800100" lvl="1" indent="-342900">
              <a:buFont typeface="Arial" charset="0"/>
              <a:buChar char="•"/>
            </a:pPr>
            <a:r>
              <a:rPr lang="en-US" sz="2000" dirty="0">
                <a:latin typeface="Helvetica" panose="020B0604020202020204" pitchFamily="34" charset="0"/>
                <a:ea typeface="Roboto" charset="0"/>
                <a:cs typeface="Helvetica" panose="020B0604020202020204" pitchFamily="34" charset="0"/>
              </a:rPr>
              <a:t>Firms certified as ISO 9001 and ISO 14001 compliant attest to quality management and environmental processes. </a:t>
            </a:r>
            <a:r>
              <a:rPr lang="en-US" sz="2000" dirty="0" smtClean="0">
                <a:latin typeface="Helvetica" panose="020B0604020202020204" pitchFamily="34" charset="0"/>
                <a:ea typeface="Roboto" charset="0"/>
                <a:cs typeface="Helvetica" panose="020B0604020202020204" pitchFamily="34" charset="0"/>
              </a:rPr>
              <a:t> </a:t>
            </a:r>
            <a:endParaRPr lang="en-US" sz="2000" dirty="0">
              <a:latin typeface="Helvetica" panose="020B0604020202020204" pitchFamily="34" charset="0"/>
              <a:ea typeface="Roboto" charset="0"/>
              <a:cs typeface="Helvetica" panose="020B0604020202020204" pitchFamily="34" charset="0"/>
            </a:endParaRPr>
          </a:p>
        </p:txBody>
      </p:sp>
    </p:spTree>
    <p:extLst>
      <p:ext uri="{BB962C8B-B14F-4D97-AF65-F5344CB8AC3E}">
        <p14:creationId xmlns:p14="http://schemas.microsoft.com/office/powerpoint/2010/main" val="1299431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149600"/>
            <a:ext cx="12192000" cy="2859314"/>
          </a:xfrm>
          <a:prstGeom prst="rect">
            <a:avLst/>
          </a:prstGeom>
          <a:solidFill>
            <a:srgbClr val="006C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0" y="2304856"/>
            <a:ext cx="6874933" cy="1107996"/>
          </a:xfrm>
          <a:prstGeom prst="rect">
            <a:avLst/>
          </a:prstGeom>
          <a:noFill/>
        </p:spPr>
        <p:txBody>
          <a:bodyPr wrap="square" rtlCol="0">
            <a:spAutoFit/>
          </a:bodyPr>
          <a:lstStyle/>
          <a:p>
            <a:r>
              <a:rPr lang="en-US" sz="6600" b="1" dirty="0">
                <a:solidFill>
                  <a:srgbClr val="006CA7"/>
                </a:solidFill>
                <a:latin typeface="Helvetica" charset="0"/>
                <a:ea typeface="Helvetica" charset="0"/>
                <a:cs typeface="Helvetica" charset="0"/>
              </a:rPr>
              <a:t>CHAPTER 5</a:t>
            </a:r>
          </a:p>
        </p:txBody>
      </p:sp>
      <p:sp>
        <p:nvSpPr>
          <p:cNvPr id="6" name="TextBox 5"/>
          <p:cNvSpPr txBox="1"/>
          <p:nvPr/>
        </p:nvSpPr>
        <p:spPr>
          <a:xfrm>
            <a:off x="431799" y="3228917"/>
            <a:ext cx="10930468" cy="2308324"/>
          </a:xfrm>
          <a:prstGeom prst="rect">
            <a:avLst/>
          </a:prstGeom>
          <a:noFill/>
        </p:spPr>
        <p:txBody>
          <a:bodyPr wrap="square" rtlCol="0">
            <a:spAutoFit/>
          </a:bodyPr>
          <a:lstStyle/>
          <a:p>
            <a:r>
              <a:rPr lang="en-US" altLang="en-US" sz="4800" dirty="0">
                <a:solidFill>
                  <a:schemeClr val="bg1"/>
                </a:solidFill>
                <a:latin typeface="Helvetica" charset="0"/>
                <a:ea typeface="Helvetica" charset="0"/>
                <a:cs typeface="Helvetica" charset="0"/>
              </a:rPr>
              <a:t>Moore’s Law And More: Fast, Cheap Computing, and What This Means for the Manager</a:t>
            </a:r>
          </a:p>
        </p:txBody>
      </p:sp>
    </p:spTree>
    <p:extLst>
      <p:ext uri="{BB962C8B-B14F-4D97-AF65-F5344CB8AC3E}">
        <p14:creationId xmlns:p14="http://schemas.microsoft.com/office/powerpoint/2010/main" val="7371470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946962" y="596295"/>
            <a:ext cx="9937448" cy="58057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Helvetica" panose="020B0604020202020204" pitchFamily="34" charset="0"/>
                <a:ea typeface="Roboto" charset="0"/>
                <a:cs typeface="Helvetica" panose="020B0604020202020204" pitchFamily="34" charset="0"/>
              </a:rPr>
              <a:t>Learning Objectives</a:t>
            </a:r>
            <a:endParaRPr lang="en-US" altLang="en-US" sz="3200" dirty="0">
              <a:latin typeface="Helvetica" panose="020B0604020202020204" pitchFamily="34" charset="0"/>
              <a:ea typeface="Roboto" charset="0"/>
              <a:cs typeface="Helvetica" panose="020B0604020202020204" pitchFamily="34" charset="0"/>
            </a:endParaRPr>
          </a:p>
        </p:txBody>
      </p:sp>
      <p:cxnSp>
        <p:nvCxnSpPr>
          <p:cNvPr id="3" name="Straight Connector 2"/>
          <p:cNvCxnSpPr/>
          <p:nvPr/>
        </p:nvCxnSpPr>
        <p:spPr>
          <a:xfrm>
            <a:off x="1066800" y="140546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5" name="Content Placeholder 2"/>
          <p:cNvSpPr txBox="1">
            <a:spLocks/>
          </p:cNvSpPr>
          <p:nvPr/>
        </p:nvSpPr>
        <p:spPr>
          <a:xfrm>
            <a:off x="1066801" y="1634068"/>
            <a:ext cx="10058400" cy="4338432"/>
          </a:xfrm>
          <a:prstGeom prst="rect">
            <a:avLst/>
          </a:prstGeom>
        </p:spPr>
        <p:txBody>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457200" indent="-457200">
              <a:buFont typeface="+mj-lt"/>
              <a:buAutoNum type="arabicPeriod"/>
            </a:pPr>
            <a:r>
              <a:rPr lang="en-US" sz="2400" dirty="0">
                <a:latin typeface="Helvetica" panose="020B0604020202020204" pitchFamily="34" charset="0"/>
                <a:ea typeface="Roboto" charset="0"/>
                <a:cs typeface="Helvetica" panose="020B0604020202020204" pitchFamily="34" charset="0"/>
              </a:rPr>
              <a:t>Illustrate the value that Disney accrued from embedding technology in otherwise manual experiences.</a:t>
            </a:r>
          </a:p>
          <a:p>
            <a:pPr marL="457200" indent="-457200">
              <a:buFont typeface="+mj-lt"/>
              <a:buAutoNum type="arabicPeriod"/>
            </a:pPr>
            <a:r>
              <a:rPr lang="en-US" sz="2400" dirty="0">
                <a:latin typeface="Helvetica" panose="020B0604020202020204" pitchFamily="34" charset="0"/>
                <a:ea typeface="Roboto" charset="0"/>
                <a:cs typeface="Helvetica" panose="020B0604020202020204" pitchFamily="34" charset="0"/>
              </a:rPr>
              <a:t>Recognize how the experience improved the value of the customer’s Disney World experience.</a:t>
            </a:r>
          </a:p>
          <a:p>
            <a:pPr marL="457200" indent="-457200">
              <a:buFont typeface="+mj-lt"/>
              <a:buAutoNum type="arabicPeriod"/>
            </a:pPr>
            <a:r>
              <a:rPr lang="en-US" sz="2400" dirty="0">
                <a:latin typeface="Helvetica" panose="020B0604020202020204" pitchFamily="34" charset="0"/>
                <a:ea typeface="Roboto" charset="0"/>
                <a:cs typeface="Helvetica" panose="020B0604020202020204" pitchFamily="34" charset="0"/>
              </a:rPr>
              <a:t>Understand some of the issues involved in deploying large-scale information systems in a corporate environment.</a:t>
            </a:r>
          </a:p>
        </p:txBody>
      </p:sp>
    </p:spTree>
    <p:extLst>
      <p:ext uri="{BB962C8B-B14F-4D97-AF65-F5344CB8AC3E}">
        <p14:creationId xmlns:p14="http://schemas.microsoft.com/office/powerpoint/2010/main" val="8732969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984032" y="630192"/>
            <a:ext cx="9937448" cy="58057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Helvetica" panose="020B0604020202020204" pitchFamily="34" charset="0"/>
                <a:ea typeface="Roboto" charset="0"/>
                <a:cs typeface="Helvetica" panose="020B0604020202020204" pitchFamily="34" charset="0"/>
              </a:rPr>
              <a:t>Mickey’s Wearable: Disney’s Magic Band</a:t>
            </a:r>
            <a:endParaRPr lang="en-US" altLang="en-US" sz="3200" dirty="0">
              <a:latin typeface="Helvetica" panose="020B0604020202020204" pitchFamily="34" charset="0"/>
              <a:ea typeface="Roboto" charset="0"/>
              <a:cs typeface="Helvetica" panose="020B0604020202020204" pitchFamily="34" charset="0"/>
            </a:endParaRPr>
          </a:p>
        </p:txBody>
      </p:sp>
      <p:cxnSp>
        <p:nvCxnSpPr>
          <p:cNvPr id="3" name="Straight Connector 2"/>
          <p:cNvCxnSpPr/>
          <p:nvPr/>
        </p:nvCxnSpPr>
        <p:spPr>
          <a:xfrm>
            <a:off x="1066800" y="140546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5" name="Content Placeholder 2"/>
          <p:cNvSpPr txBox="1">
            <a:spLocks/>
          </p:cNvSpPr>
          <p:nvPr/>
        </p:nvSpPr>
        <p:spPr>
          <a:xfrm>
            <a:off x="1066800" y="1696019"/>
            <a:ext cx="10058399" cy="4265970"/>
          </a:xfrm>
          <a:prstGeom prst="rect">
            <a:avLst/>
          </a:prstGeom>
        </p:spPr>
        <p:txBody>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z="2400" dirty="0">
                <a:latin typeface="Helvetica" panose="020B0604020202020204" pitchFamily="34" charset="0"/>
                <a:ea typeface="Roboto" charset="0"/>
                <a:cs typeface="Helvetica" panose="020B0604020202020204" pitchFamily="34" charset="0"/>
              </a:rPr>
              <a:t>Disney has streamlined your experience to delight you and therefore keep you spending.</a:t>
            </a:r>
          </a:p>
          <a:p>
            <a:r>
              <a:rPr lang="en-US" sz="2400" dirty="0">
                <a:latin typeface="Helvetica" panose="020B0604020202020204" pitchFamily="34" charset="0"/>
                <a:ea typeface="Roboto" charset="0"/>
                <a:cs typeface="Helvetica" panose="020B0604020202020204" pitchFamily="34" charset="0"/>
              </a:rPr>
              <a:t>The centerpiece is the MagicBand, which allows keyless entry to your hotel room, pay for rides, locate you to deliver restaurant meals, personalized greetings, etc…</a:t>
            </a:r>
          </a:p>
          <a:p>
            <a:r>
              <a:rPr lang="en-US" sz="2400" dirty="0">
                <a:latin typeface="Helvetica" panose="020B0604020202020204" pitchFamily="34" charset="0"/>
                <a:ea typeface="Roboto" charset="0"/>
                <a:cs typeface="Helvetica" panose="020B0604020202020204" pitchFamily="34" charset="0"/>
              </a:rPr>
              <a:t>MyDisneyExperience website and mobile app allow consumers to plan, share, and manage their itinerary.</a:t>
            </a:r>
          </a:p>
        </p:txBody>
      </p:sp>
    </p:spTree>
    <p:extLst>
      <p:ext uri="{BB962C8B-B14F-4D97-AF65-F5344CB8AC3E}">
        <p14:creationId xmlns:p14="http://schemas.microsoft.com/office/powerpoint/2010/main" val="8229011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996389" y="616022"/>
            <a:ext cx="9128811" cy="58057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Helvetica" panose="020B0604020202020204" pitchFamily="34" charset="0"/>
                <a:ea typeface="Roboto" charset="0"/>
                <a:cs typeface="Helvetica" panose="020B0604020202020204" pitchFamily="34" charset="0"/>
              </a:rPr>
              <a:t>Experience Examples</a:t>
            </a:r>
            <a:endParaRPr lang="en-US" altLang="en-US" sz="3200" dirty="0">
              <a:latin typeface="Helvetica" panose="020B0604020202020204" pitchFamily="34" charset="0"/>
              <a:ea typeface="Roboto" charset="0"/>
              <a:cs typeface="Helvetica" panose="020B0604020202020204" pitchFamily="34" charset="0"/>
            </a:endParaRPr>
          </a:p>
        </p:txBody>
      </p:sp>
      <p:cxnSp>
        <p:nvCxnSpPr>
          <p:cNvPr id="3" name="Straight Connector 2"/>
          <p:cNvCxnSpPr/>
          <p:nvPr/>
        </p:nvCxnSpPr>
        <p:spPr>
          <a:xfrm>
            <a:off x="1066800" y="140546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5" name="Content Placeholder 2"/>
          <p:cNvSpPr txBox="1">
            <a:spLocks/>
          </p:cNvSpPr>
          <p:nvPr/>
        </p:nvSpPr>
        <p:spPr>
          <a:xfrm>
            <a:off x="1066800" y="1696019"/>
            <a:ext cx="10058400" cy="4318522"/>
          </a:xfrm>
          <a:prstGeom prst="rect">
            <a:avLst/>
          </a:prstGeom>
        </p:spPr>
        <p:txBody>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z="2400" dirty="0">
                <a:latin typeface="Helvetica" panose="020B0604020202020204" pitchFamily="34" charset="0"/>
                <a:ea typeface="Roboto" charset="0"/>
                <a:cs typeface="Helvetica" panose="020B0604020202020204" pitchFamily="34" charset="0"/>
              </a:rPr>
              <a:t>The MagicBand rollout in Disney World’s </a:t>
            </a:r>
            <a:r>
              <a:rPr lang="en-US" sz="2400" i="1" dirty="0">
                <a:latin typeface="Helvetica" panose="020B0604020202020204" pitchFamily="34" charset="0"/>
                <a:ea typeface="Roboto" charset="0"/>
                <a:cs typeface="Helvetica" panose="020B0604020202020204" pitchFamily="34" charset="0"/>
              </a:rPr>
              <a:t>Be Our Guest</a:t>
            </a:r>
            <a:r>
              <a:rPr lang="en-US" sz="2400" dirty="0">
                <a:latin typeface="Helvetica" panose="020B0604020202020204" pitchFamily="34" charset="0"/>
                <a:ea typeface="Roboto" charset="0"/>
                <a:cs typeface="Helvetica" panose="020B0604020202020204" pitchFamily="34" charset="0"/>
              </a:rPr>
              <a:t> restaurant, inspired by the fairy-tale dining experience in </a:t>
            </a:r>
            <a:r>
              <a:rPr lang="en-US" sz="2400" i="1" dirty="0">
                <a:latin typeface="Helvetica" panose="020B0604020202020204" pitchFamily="34" charset="0"/>
                <a:ea typeface="Roboto" charset="0"/>
                <a:cs typeface="Helvetica" panose="020B0604020202020204" pitchFamily="34" charset="0"/>
              </a:rPr>
              <a:t>Beauty and the Beast</a:t>
            </a:r>
            <a:r>
              <a:rPr lang="en-US" sz="2400" dirty="0">
                <a:latin typeface="Helvetica" panose="020B0604020202020204" pitchFamily="34" charset="0"/>
                <a:ea typeface="Roboto" charset="0"/>
                <a:cs typeface="Helvetica" panose="020B0604020202020204" pitchFamily="34" charset="0"/>
              </a:rPr>
              <a:t>, launched to glowing reviews. </a:t>
            </a:r>
          </a:p>
          <a:p>
            <a:pPr lvl="1"/>
            <a:r>
              <a:rPr lang="en-US" sz="2000" dirty="0">
                <a:latin typeface="Helvetica" panose="020B0604020202020204" pitchFamily="34" charset="0"/>
                <a:ea typeface="Roboto" charset="0"/>
                <a:cs typeface="Helvetica" panose="020B0604020202020204" pitchFamily="34" charset="0"/>
              </a:rPr>
              <a:t>Guests arriving at the restaurant are greeted by name by a hostess that gets a heads-up on her modified iOS device. </a:t>
            </a:r>
          </a:p>
          <a:p>
            <a:pPr lvl="1"/>
            <a:r>
              <a:rPr lang="en-US" sz="2000" dirty="0">
                <a:latin typeface="Helvetica" panose="020B0604020202020204" pitchFamily="34" charset="0"/>
                <a:ea typeface="Roboto" charset="0"/>
                <a:cs typeface="Helvetica" panose="020B0604020202020204" pitchFamily="34" charset="0"/>
              </a:rPr>
              <a:t>The kitchen already has the order you’ve made online. </a:t>
            </a:r>
          </a:p>
          <a:p>
            <a:pPr lvl="1"/>
            <a:r>
              <a:rPr lang="en-US" sz="2000" dirty="0">
                <a:latin typeface="Helvetica" panose="020B0604020202020204" pitchFamily="34" charset="0"/>
                <a:ea typeface="Roboto" charset="0"/>
                <a:cs typeface="Helvetica" panose="020B0604020202020204" pitchFamily="34" charset="0"/>
              </a:rPr>
              <a:t>Wireless receivers on the table and in the walls know where you are, so your food is whisked right to you. </a:t>
            </a:r>
          </a:p>
        </p:txBody>
      </p:sp>
    </p:spTree>
    <p:extLst>
      <p:ext uri="{BB962C8B-B14F-4D97-AF65-F5344CB8AC3E}">
        <p14:creationId xmlns:p14="http://schemas.microsoft.com/office/powerpoint/2010/main" val="9516446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984032" y="604763"/>
            <a:ext cx="9141168" cy="58057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Helvetica" panose="020B0604020202020204" pitchFamily="34" charset="0"/>
                <a:ea typeface="Roboto" charset="0"/>
                <a:cs typeface="Helvetica" panose="020B0604020202020204" pitchFamily="34" charset="0"/>
              </a:rPr>
              <a:t>Experience Examples (cont’d)</a:t>
            </a:r>
            <a:endParaRPr lang="en-US" altLang="en-US" sz="3200" dirty="0">
              <a:latin typeface="Helvetica" panose="020B0604020202020204" pitchFamily="34" charset="0"/>
              <a:ea typeface="Roboto" charset="0"/>
              <a:cs typeface="Helvetica" panose="020B0604020202020204" pitchFamily="34" charset="0"/>
            </a:endParaRPr>
          </a:p>
        </p:txBody>
      </p:sp>
      <p:cxnSp>
        <p:nvCxnSpPr>
          <p:cNvPr id="3" name="Straight Connector 2"/>
          <p:cNvCxnSpPr/>
          <p:nvPr/>
        </p:nvCxnSpPr>
        <p:spPr>
          <a:xfrm>
            <a:off x="1066800" y="140546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5" name="Content Placeholder 2"/>
          <p:cNvSpPr txBox="1">
            <a:spLocks/>
          </p:cNvSpPr>
          <p:nvPr/>
        </p:nvSpPr>
        <p:spPr>
          <a:xfrm>
            <a:off x="1066800" y="1625600"/>
            <a:ext cx="10058400" cy="4336389"/>
          </a:xfrm>
          <a:prstGeom prst="rect">
            <a:avLst/>
          </a:prstGeom>
        </p:spPr>
        <p:txBody>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z="2400" dirty="0">
                <a:latin typeface="Helvetica" charset="0"/>
                <a:ea typeface="Helvetica" charset="0"/>
                <a:cs typeface="Helvetica" charset="0"/>
              </a:rPr>
              <a:t>MagicBand can also turn a long ride wait into a time-filling interactive experience. </a:t>
            </a:r>
          </a:p>
          <a:p>
            <a:r>
              <a:rPr lang="en-US" sz="2400" dirty="0">
                <a:latin typeface="Helvetica" charset="0"/>
                <a:ea typeface="Helvetica" charset="0"/>
                <a:cs typeface="Helvetica" charset="0"/>
              </a:rPr>
              <a:t>Photos taken by park photographers and other in-experience cameras are linked to your band’s ID and will feed images to your My Disney Experience smart phone app, ready for saving or social sharing. </a:t>
            </a:r>
          </a:p>
          <a:p>
            <a:r>
              <a:rPr lang="en-US" sz="2400" dirty="0">
                <a:latin typeface="Helvetica" charset="0"/>
                <a:ea typeface="Helvetica" charset="0"/>
                <a:cs typeface="Helvetica" charset="0"/>
              </a:rPr>
              <a:t>The popular Epcot Test Track ride is notorious for its lines, but clever design fills the wait with a touch-screen auto-design session where users create their own car for integration into the attraction when they’re ready to roll. Guests can also create a custom car commercial.</a:t>
            </a:r>
          </a:p>
        </p:txBody>
      </p:sp>
    </p:spTree>
    <p:extLst>
      <p:ext uri="{BB962C8B-B14F-4D97-AF65-F5344CB8AC3E}">
        <p14:creationId xmlns:p14="http://schemas.microsoft.com/office/powerpoint/2010/main" val="18160042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996389" y="625279"/>
            <a:ext cx="9937448" cy="58057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Helvetica" panose="020B0604020202020204" pitchFamily="34" charset="0"/>
                <a:ea typeface="Roboto" charset="0"/>
                <a:cs typeface="Helvetica" panose="020B0604020202020204" pitchFamily="34" charset="0"/>
              </a:rPr>
              <a:t>Big Data and Big Benefits</a:t>
            </a:r>
            <a:endParaRPr lang="en-US" altLang="en-US" sz="3200" dirty="0">
              <a:latin typeface="Helvetica" panose="020B0604020202020204" pitchFamily="34" charset="0"/>
              <a:ea typeface="Roboto" charset="0"/>
              <a:cs typeface="Helvetica" panose="020B0604020202020204" pitchFamily="34" charset="0"/>
            </a:endParaRPr>
          </a:p>
        </p:txBody>
      </p:sp>
      <p:cxnSp>
        <p:nvCxnSpPr>
          <p:cNvPr id="3" name="Straight Connector 2"/>
          <p:cNvCxnSpPr/>
          <p:nvPr/>
        </p:nvCxnSpPr>
        <p:spPr>
          <a:xfrm>
            <a:off x="1066800" y="140546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6" name="Content Placeholder 2"/>
          <p:cNvSpPr txBox="1">
            <a:spLocks/>
          </p:cNvSpPr>
          <p:nvPr/>
        </p:nvSpPr>
        <p:spPr>
          <a:xfrm>
            <a:off x="1066801" y="1828800"/>
            <a:ext cx="10058400" cy="4228365"/>
          </a:xfrm>
          <a:prstGeom prst="rect">
            <a:avLst/>
          </a:prstGeom>
        </p:spPr>
        <p:txBody>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z="2400" dirty="0">
                <a:latin typeface="Helvetica" panose="020B0604020202020204" pitchFamily="34" charset="0"/>
                <a:ea typeface="Roboto" charset="0"/>
                <a:cs typeface="Helvetica" panose="020B0604020202020204" pitchFamily="34" charset="0"/>
              </a:rPr>
              <a:t>Big data analytics and efficient scheduling algorithms keep everyone happier.</a:t>
            </a:r>
          </a:p>
          <a:p>
            <a:r>
              <a:rPr lang="en-US" sz="2400" dirty="0">
                <a:latin typeface="Helvetica" panose="020B0604020202020204" pitchFamily="34" charset="0"/>
                <a:ea typeface="Roboto" charset="0"/>
                <a:cs typeface="Helvetica" panose="020B0604020202020204" pitchFamily="34" charset="0"/>
              </a:rPr>
              <a:t>MyMagic+ books ride reservations to minimize wait and spread out guests to further cut line time.</a:t>
            </a:r>
          </a:p>
          <a:p>
            <a:r>
              <a:rPr lang="en-US" sz="2400" dirty="0">
                <a:latin typeface="Helvetica" panose="020B0604020202020204" pitchFamily="34" charset="0"/>
                <a:ea typeface="Roboto" charset="0"/>
                <a:cs typeface="Helvetica" panose="020B0604020202020204" pitchFamily="34" charset="0"/>
              </a:rPr>
              <a:t>Data helps Disney know:</a:t>
            </a:r>
          </a:p>
          <a:p>
            <a:pPr lvl="1"/>
            <a:r>
              <a:rPr lang="en-US" sz="2000" dirty="0">
                <a:latin typeface="Helvetica" panose="020B0604020202020204" pitchFamily="34" charset="0"/>
                <a:ea typeface="Roboto" charset="0"/>
                <a:cs typeface="Helvetica" panose="020B0604020202020204" pitchFamily="34" charset="0"/>
              </a:rPr>
              <a:t>When to add more staff at rides or restaurants</a:t>
            </a:r>
          </a:p>
          <a:p>
            <a:pPr lvl="1"/>
            <a:r>
              <a:rPr lang="en-US" sz="2000" dirty="0">
                <a:latin typeface="Helvetica" panose="020B0604020202020204" pitchFamily="34" charset="0"/>
                <a:ea typeface="Roboto" charset="0"/>
                <a:cs typeface="Helvetica" panose="020B0604020202020204" pitchFamily="34" charset="0"/>
              </a:rPr>
              <a:t>How to stock restaurants, snack bars, and souvenir stands</a:t>
            </a:r>
          </a:p>
          <a:p>
            <a:pPr lvl="1"/>
            <a:r>
              <a:rPr lang="en-US" sz="2000" dirty="0">
                <a:latin typeface="Helvetica" panose="020B0604020202020204" pitchFamily="34" charset="0"/>
                <a:ea typeface="Roboto" charset="0"/>
                <a:cs typeface="Helvetica" panose="020B0604020202020204" pitchFamily="34" charset="0"/>
              </a:rPr>
              <a:t>How many costumed cast members are needed in different parts of the park</a:t>
            </a:r>
          </a:p>
          <a:p>
            <a:r>
              <a:rPr lang="en-US" sz="2400" dirty="0">
                <a:latin typeface="Helvetica" panose="020B0604020202020204" pitchFamily="34" charset="0"/>
                <a:ea typeface="Roboto" charset="0"/>
                <a:cs typeface="Helvetica" panose="020B0604020202020204" pitchFamily="34" charset="0"/>
              </a:rPr>
              <a:t>They have cut turnstile transaction time by 30%.</a:t>
            </a:r>
          </a:p>
          <a:p>
            <a:pPr lvl="1"/>
            <a:r>
              <a:rPr lang="en-US" sz="2000" dirty="0">
                <a:latin typeface="Helvetica" panose="020B0604020202020204" pitchFamily="34" charset="0"/>
                <a:ea typeface="Roboto" charset="0"/>
                <a:cs typeface="Helvetica" panose="020B0604020202020204" pitchFamily="34" charset="0"/>
              </a:rPr>
              <a:t>Guests spend more money</a:t>
            </a:r>
          </a:p>
          <a:p>
            <a:pPr lvl="1"/>
            <a:r>
              <a:rPr lang="en-US" sz="2000" dirty="0">
                <a:latin typeface="Helvetica" panose="020B0604020202020204" pitchFamily="34" charset="0"/>
                <a:ea typeface="Roboto" charset="0"/>
                <a:cs typeface="Helvetica" panose="020B0604020202020204" pitchFamily="34" charset="0"/>
              </a:rPr>
              <a:t>Able to serve 3,000 to 5,000 additional guests per day</a:t>
            </a:r>
          </a:p>
        </p:txBody>
      </p:sp>
    </p:spTree>
    <p:extLst>
      <p:ext uri="{BB962C8B-B14F-4D97-AF65-F5344CB8AC3E}">
        <p14:creationId xmlns:p14="http://schemas.microsoft.com/office/powerpoint/2010/main" val="11567588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959319" y="597835"/>
            <a:ext cx="9165881" cy="58057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Helvetica" panose="020B0604020202020204" pitchFamily="34" charset="0"/>
                <a:ea typeface="Roboto" charset="0"/>
                <a:cs typeface="Helvetica" panose="020B0604020202020204" pitchFamily="34" charset="0"/>
              </a:rPr>
              <a:t>Magical Experiences Cost Serious Coin</a:t>
            </a:r>
            <a:endParaRPr lang="en-US" altLang="en-US" sz="3200" dirty="0">
              <a:latin typeface="Helvetica" panose="020B0604020202020204" pitchFamily="34" charset="0"/>
              <a:ea typeface="Roboto" charset="0"/>
              <a:cs typeface="Helvetica" panose="020B0604020202020204" pitchFamily="34" charset="0"/>
            </a:endParaRPr>
          </a:p>
        </p:txBody>
      </p:sp>
      <p:cxnSp>
        <p:nvCxnSpPr>
          <p:cNvPr id="3" name="Straight Connector 2"/>
          <p:cNvCxnSpPr/>
          <p:nvPr/>
        </p:nvCxnSpPr>
        <p:spPr>
          <a:xfrm>
            <a:off x="1066800" y="140546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7" name="Content Placeholder 2"/>
          <p:cNvSpPr txBox="1">
            <a:spLocks/>
          </p:cNvSpPr>
          <p:nvPr/>
        </p:nvSpPr>
        <p:spPr>
          <a:xfrm>
            <a:off x="1066800" y="1910443"/>
            <a:ext cx="10058400" cy="4016828"/>
          </a:xfrm>
          <a:prstGeom prst="rect">
            <a:avLst/>
          </a:prstGeom>
        </p:spPr>
        <p:txBody>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z="2400" dirty="0">
                <a:latin typeface="Helvetica" panose="020B0604020202020204" pitchFamily="34" charset="0"/>
                <a:ea typeface="Roboto" charset="0"/>
                <a:cs typeface="Helvetica" panose="020B0604020202020204" pitchFamily="34" charset="0"/>
              </a:rPr>
              <a:t>MyMagic+ cost is roughly $1 billion. </a:t>
            </a:r>
          </a:p>
          <a:p>
            <a:pPr lvl="1"/>
            <a:r>
              <a:rPr lang="en-US" sz="2000" dirty="0">
                <a:latin typeface="Helvetica" panose="020B0604020202020204" pitchFamily="34" charset="0"/>
                <a:ea typeface="Roboto" charset="0"/>
                <a:cs typeface="Helvetica" panose="020B0604020202020204" pitchFamily="34" charset="0"/>
              </a:rPr>
              <a:t>Requiring over 100 systems be integrated</a:t>
            </a:r>
          </a:p>
          <a:p>
            <a:pPr lvl="1"/>
            <a:r>
              <a:rPr lang="en-US" sz="2000" dirty="0">
                <a:latin typeface="Helvetica" panose="020B0604020202020204" pitchFamily="34" charset="0"/>
                <a:ea typeface="Roboto" charset="0"/>
                <a:cs typeface="Helvetica" panose="020B0604020202020204" pitchFamily="34" charset="0"/>
              </a:rPr>
              <a:t>Doors needed replacement, park-entry points had to be upgraded</a:t>
            </a:r>
          </a:p>
          <a:p>
            <a:pPr lvl="1"/>
            <a:r>
              <a:rPr lang="en-US" sz="2000" dirty="0">
                <a:latin typeface="Helvetica" panose="020B0604020202020204" pitchFamily="34" charset="0"/>
                <a:ea typeface="Roboto" charset="0"/>
                <a:cs typeface="Helvetica" panose="020B0604020202020204" pitchFamily="34" charset="0"/>
              </a:rPr>
              <a:t>30 million feet of Wi-Fi coverage needed to be installed</a:t>
            </a:r>
          </a:p>
          <a:p>
            <a:pPr lvl="1"/>
            <a:r>
              <a:rPr lang="en-US" sz="2000" dirty="0">
                <a:latin typeface="Helvetica" panose="020B0604020202020204" pitchFamily="34" charset="0"/>
                <a:ea typeface="Roboto" charset="0"/>
                <a:cs typeface="Helvetica" panose="020B0604020202020204" pitchFamily="34" charset="0"/>
              </a:rPr>
              <a:t>Employees needed new training</a:t>
            </a:r>
          </a:p>
          <a:p>
            <a:pPr marL="0" indent="0">
              <a:buNone/>
            </a:pPr>
            <a:endParaRPr lang="en-US" sz="2000" dirty="0">
              <a:latin typeface="Roboto" charset="0"/>
              <a:ea typeface="Roboto" charset="0"/>
              <a:cs typeface="Roboto" charset="0"/>
            </a:endParaRPr>
          </a:p>
        </p:txBody>
      </p:sp>
    </p:spTree>
    <p:extLst>
      <p:ext uri="{BB962C8B-B14F-4D97-AF65-F5344CB8AC3E}">
        <p14:creationId xmlns:p14="http://schemas.microsoft.com/office/powerpoint/2010/main" val="11310502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008746" y="437671"/>
            <a:ext cx="9116454" cy="967796"/>
          </a:xfrm>
          <a:prstGeom prst="rect">
            <a:avLst/>
          </a:prstGeom>
        </p:spPr>
        <p:txBody>
          <a:bodyP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200" dirty="0">
                <a:latin typeface="Helvetica" panose="020B0604020202020204" pitchFamily="34" charset="0"/>
                <a:ea typeface="Roboto" charset="0"/>
                <a:cs typeface="Helvetica" panose="020B0604020202020204" pitchFamily="34" charset="0"/>
              </a:rPr>
              <a:t>Magical Experiences Can Require Magical Coordination</a:t>
            </a:r>
          </a:p>
        </p:txBody>
      </p:sp>
      <p:cxnSp>
        <p:nvCxnSpPr>
          <p:cNvPr id="3" name="Straight Connector 2"/>
          <p:cNvCxnSpPr/>
          <p:nvPr/>
        </p:nvCxnSpPr>
        <p:spPr>
          <a:xfrm>
            <a:off x="1066800" y="140546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7" name="Content Placeholder 2"/>
          <p:cNvSpPr txBox="1">
            <a:spLocks/>
          </p:cNvSpPr>
          <p:nvPr/>
        </p:nvSpPr>
        <p:spPr>
          <a:xfrm>
            <a:off x="1066800" y="1696018"/>
            <a:ext cx="10515600" cy="4318521"/>
          </a:xfrm>
          <a:prstGeom prst="rect">
            <a:avLst/>
          </a:prstGeom>
        </p:spPr>
        <p:txBody>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z="2400" dirty="0">
                <a:latin typeface="Helvetica" panose="020B0604020202020204" pitchFamily="34" charset="0"/>
                <a:ea typeface="Roboto" charset="0"/>
                <a:cs typeface="Helvetica" panose="020B0604020202020204" pitchFamily="34" charset="0"/>
              </a:rPr>
              <a:t>Many internal and external groups were involved. Differing opinions and agendas often make large projects politically challenging to coordinate.  </a:t>
            </a:r>
          </a:p>
          <a:p>
            <a:pPr lvl="1"/>
            <a:r>
              <a:rPr lang="en-US" sz="2000" dirty="0">
                <a:latin typeface="Helvetica" panose="020B0604020202020204" pitchFamily="34" charset="0"/>
                <a:ea typeface="Roboto" charset="0"/>
                <a:cs typeface="Helvetica" panose="020B0604020202020204" pitchFamily="34" charset="0"/>
              </a:rPr>
              <a:t>The CEO led the effort, and senior executives from various groups tasks to lead development, helped reduce debilitating infighting and helped the project come in under budget.</a:t>
            </a:r>
          </a:p>
          <a:p>
            <a:endParaRPr lang="en-US" sz="2000" dirty="0">
              <a:latin typeface="Roboto" charset="0"/>
              <a:ea typeface="Roboto" charset="0"/>
              <a:cs typeface="Roboto" charset="0"/>
            </a:endParaRPr>
          </a:p>
        </p:txBody>
      </p:sp>
    </p:spTree>
    <p:extLst>
      <p:ext uri="{BB962C8B-B14F-4D97-AF65-F5344CB8AC3E}">
        <p14:creationId xmlns:p14="http://schemas.microsoft.com/office/powerpoint/2010/main" val="17411352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996390" y="616022"/>
            <a:ext cx="9937448" cy="58057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Helvetica" panose="020B0604020202020204" pitchFamily="34" charset="0"/>
                <a:ea typeface="Roboto" charset="0"/>
                <a:cs typeface="Helvetica" panose="020B0604020202020204" pitchFamily="34" charset="0"/>
              </a:rPr>
              <a:t>Look to the Future</a:t>
            </a:r>
            <a:endParaRPr lang="en-US" altLang="en-US" sz="3200" dirty="0">
              <a:latin typeface="Helvetica" panose="020B0604020202020204" pitchFamily="34" charset="0"/>
              <a:ea typeface="Roboto" charset="0"/>
              <a:cs typeface="Helvetica" panose="020B0604020202020204" pitchFamily="34" charset="0"/>
            </a:endParaRPr>
          </a:p>
        </p:txBody>
      </p:sp>
      <p:cxnSp>
        <p:nvCxnSpPr>
          <p:cNvPr id="3" name="Straight Connector 2"/>
          <p:cNvCxnSpPr/>
          <p:nvPr/>
        </p:nvCxnSpPr>
        <p:spPr>
          <a:xfrm>
            <a:off x="1066800" y="140546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5" name="Rectangle 4"/>
          <p:cNvSpPr/>
          <p:nvPr/>
        </p:nvSpPr>
        <p:spPr>
          <a:xfrm>
            <a:off x="1066801" y="1696019"/>
            <a:ext cx="10058400" cy="4524315"/>
          </a:xfrm>
          <a:prstGeom prst="rect">
            <a:avLst/>
          </a:prstGeom>
        </p:spPr>
        <p:txBody>
          <a:bodyPr wrap="square">
            <a:spAutoFit/>
          </a:bodyPr>
          <a:lstStyle/>
          <a:p>
            <a:pPr marL="285750" indent="-285750">
              <a:buFont typeface="Arial" charset="0"/>
              <a:buChar char="•"/>
            </a:pPr>
            <a:r>
              <a:rPr lang="en-US" sz="2400" dirty="0">
                <a:latin typeface="Helvetica" panose="020B0604020202020204" pitchFamily="34" charset="0"/>
                <a:ea typeface="Roboto" charset="0"/>
                <a:cs typeface="Helvetica" panose="020B0604020202020204" pitchFamily="34" charset="0"/>
              </a:rPr>
              <a:t>Additional services on deck include sharing data so that hosts and costumed cast members can issue birthday greetings, and rollout of even more interaction, such as animatronics that call you by name as you walk up to them. </a:t>
            </a:r>
          </a:p>
          <a:p>
            <a:pPr marL="285750" indent="-285750">
              <a:buFont typeface="Arial" charset="0"/>
              <a:buChar char="•"/>
            </a:pPr>
            <a:r>
              <a:rPr lang="en-US" sz="2400" dirty="0">
                <a:latin typeface="Helvetica" panose="020B0604020202020204" pitchFamily="34" charset="0"/>
                <a:ea typeface="Roboto" charset="0"/>
                <a:cs typeface="Helvetica" panose="020B0604020202020204" pitchFamily="34" charset="0"/>
              </a:rPr>
              <a:t>Universal has already introduced its TapuTapu wearable, which will vibrate with alerts and includes a screen notifying users when it’s time for their ride—no long queue needed! </a:t>
            </a:r>
          </a:p>
          <a:p>
            <a:pPr marL="285750" indent="-285750">
              <a:buFont typeface="Arial" charset="0"/>
              <a:buChar char="•"/>
            </a:pPr>
            <a:r>
              <a:rPr lang="en-US" sz="2400" dirty="0">
                <a:latin typeface="Helvetica" panose="020B0604020202020204" pitchFamily="34" charset="0"/>
                <a:ea typeface="Roboto" charset="0"/>
                <a:cs typeface="Helvetica" panose="020B0604020202020204" pitchFamily="34" charset="0"/>
              </a:rPr>
              <a:t>Expect players in other hospitality and entertainment markets to study Disney’s magic in hopes of creating a bit of sorcery of their own.</a:t>
            </a:r>
          </a:p>
          <a:p>
            <a:pPr marL="285750" indent="-285750">
              <a:buFont typeface="Arial" charset="0"/>
              <a:buChar char="•"/>
            </a:pPr>
            <a:r>
              <a:rPr lang="en-US" sz="2400" dirty="0">
                <a:latin typeface="Helvetica" panose="020B0604020202020204" pitchFamily="34" charset="0"/>
                <a:ea typeface="Roboto" charset="0"/>
                <a:cs typeface="Helvetica" panose="020B0604020202020204" pitchFamily="34" charset="0"/>
              </a:rPr>
              <a:t>On deck is the new Genie app, which customizes an optimal plan based on your interests and can respond to last-minute schedule changes.</a:t>
            </a:r>
          </a:p>
        </p:txBody>
      </p:sp>
    </p:spTree>
    <p:extLst>
      <p:ext uri="{BB962C8B-B14F-4D97-AF65-F5344CB8AC3E}">
        <p14:creationId xmlns:p14="http://schemas.microsoft.com/office/powerpoint/2010/main" val="1856169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008746" y="627238"/>
            <a:ext cx="9937448" cy="58057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Helvetica" panose="020B0604020202020204" pitchFamily="34" charset="0"/>
                <a:ea typeface="Roboto" charset="0"/>
                <a:cs typeface="Helvetica" panose="020B0604020202020204" pitchFamily="34" charset="0"/>
              </a:rPr>
              <a:t>Learning Objectives</a:t>
            </a:r>
            <a:endParaRPr lang="en-US" altLang="en-US" sz="3200" dirty="0">
              <a:latin typeface="Helvetica" panose="020B0604020202020204" pitchFamily="34" charset="0"/>
              <a:ea typeface="Roboto" charset="0"/>
              <a:cs typeface="Helvetica" panose="020B0604020202020204" pitchFamily="34" charset="0"/>
            </a:endParaRPr>
          </a:p>
        </p:txBody>
      </p:sp>
      <p:cxnSp>
        <p:nvCxnSpPr>
          <p:cNvPr id="3" name="Straight Connector 2"/>
          <p:cNvCxnSpPr/>
          <p:nvPr/>
        </p:nvCxnSpPr>
        <p:spPr>
          <a:xfrm>
            <a:off x="1066800" y="140546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8" name="Content Placeholder 4"/>
          <p:cNvSpPr txBox="1">
            <a:spLocks/>
          </p:cNvSpPr>
          <p:nvPr/>
        </p:nvSpPr>
        <p:spPr>
          <a:xfrm>
            <a:off x="1066801" y="1861456"/>
            <a:ext cx="10058400" cy="4121553"/>
          </a:xfrm>
          <a:prstGeom prst="rect">
            <a:avLst/>
          </a:prstGeom>
        </p:spPr>
        <p:txBody>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457200" indent="-457200">
              <a:buFont typeface="+mj-lt"/>
              <a:buAutoNum type="arabicPeriod"/>
            </a:pPr>
            <a:r>
              <a:rPr lang="en-US" altLang="en-US" sz="2400" dirty="0">
                <a:latin typeface="Helvetica" panose="020B0604020202020204" pitchFamily="34" charset="0"/>
                <a:ea typeface="Roboto" charset="0"/>
                <a:cs typeface="Helvetica" panose="020B0604020202020204" pitchFamily="34" charset="0"/>
              </a:rPr>
              <a:t>Define Moore’s Law and understand the approximate rate of advancement for other technologies, including magnetic storage (disk drives) and telecommunications (fiber-optic transmission).</a:t>
            </a:r>
          </a:p>
          <a:p>
            <a:pPr marL="457200" indent="-457200">
              <a:buFont typeface="+mj-lt"/>
              <a:buAutoNum type="arabicPeriod"/>
            </a:pPr>
            <a:r>
              <a:rPr lang="en-US" altLang="en-US" sz="2400" dirty="0">
                <a:latin typeface="Helvetica" panose="020B0604020202020204" pitchFamily="34" charset="0"/>
                <a:ea typeface="Roboto" charset="0"/>
                <a:cs typeface="Helvetica" panose="020B0604020202020204" pitchFamily="34" charset="0"/>
              </a:rPr>
              <a:t>Understand how the price elasticity associated with faster and cheaper technologies opens new markets, creates new opportunities for firms and society, and can catalyze industry disruption.</a:t>
            </a:r>
          </a:p>
          <a:p>
            <a:pPr marL="457200" indent="-457200">
              <a:buFont typeface="+mj-lt"/>
              <a:buAutoNum type="arabicPeriod"/>
            </a:pPr>
            <a:r>
              <a:rPr lang="en-US" altLang="en-US" sz="2400" dirty="0">
                <a:latin typeface="Helvetica" panose="020B0604020202020204" pitchFamily="34" charset="0"/>
                <a:ea typeface="Roboto" charset="0"/>
                <a:cs typeface="Helvetica" panose="020B0604020202020204" pitchFamily="34" charset="0"/>
              </a:rPr>
              <a:t>Recognize and define various terms for measuring data capacity.</a:t>
            </a:r>
          </a:p>
          <a:p>
            <a:pPr marL="457200" indent="-457200">
              <a:buFont typeface="+mj-lt"/>
              <a:buAutoNum type="arabicPeriod"/>
            </a:pPr>
            <a:r>
              <a:rPr lang="en-US" altLang="en-US" sz="2400" dirty="0">
                <a:latin typeface="Helvetica" panose="020B0604020202020204" pitchFamily="34" charset="0"/>
                <a:ea typeface="Roboto" charset="0"/>
                <a:cs typeface="Helvetica" panose="020B0604020202020204" pitchFamily="34" charset="0"/>
              </a:rPr>
              <a:t>Consider the managerial implication of faster and cheaper computing on areas such as strategic planning, inventory, and accounting.</a:t>
            </a:r>
          </a:p>
          <a:p>
            <a:pPr marL="0" indent="0">
              <a:buFont typeface="Arial"/>
              <a:buNone/>
            </a:pPr>
            <a:endParaRPr lang="en-US" sz="2000" dirty="0">
              <a:latin typeface="Roboto" charset="0"/>
              <a:ea typeface="Roboto" charset="0"/>
              <a:cs typeface="Roboto" charset="0"/>
            </a:endParaRPr>
          </a:p>
        </p:txBody>
      </p:sp>
    </p:spTree>
    <p:extLst>
      <p:ext uri="{BB962C8B-B14F-4D97-AF65-F5344CB8AC3E}">
        <p14:creationId xmlns:p14="http://schemas.microsoft.com/office/powerpoint/2010/main" val="2037276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997595" y="624438"/>
            <a:ext cx="9071750" cy="58057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Helvetica" panose="020B0604020202020204" pitchFamily="34" charset="0"/>
                <a:ea typeface="Roboto" charset="0"/>
                <a:cs typeface="Helvetica" panose="020B0604020202020204" pitchFamily="34" charset="0"/>
              </a:rPr>
              <a:t>Some Definitions</a:t>
            </a:r>
            <a:endParaRPr lang="en-US" altLang="en-US" sz="3200" dirty="0">
              <a:latin typeface="Helvetica" panose="020B0604020202020204" pitchFamily="34" charset="0"/>
              <a:ea typeface="Roboto" charset="0"/>
              <a:cs typeface="Helvetica" panose="020B0604020202020204" pitchFamily="34" charset="0"/>
            </a:endParaRPr>
          </a:p>
        </p:txBody>
      </p:sp>
      <p:cxnSp>
        <p:nvCxnSpPr>
          <p:cNvPr id="4" name="Straight Connector 3"/>
          <p:cNvCxnSpPr/>
          <p:nvPr/>
        </p:nvCxnSpPr>
        <p:spPr>
          <a:xfrm>
            <a:off x="1066800" y="140546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pic>
        <p:nvPicPr>
          <p:cNvPr id="5" name="Picture 4"/>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2" name="TextBox 1"/>
          <p:cNvSpPr txBox="1"/>
          <p:nvPr/>
        </p:nvSpPr>
        <p:spPr>
          <a:xfrm>
            <a:off x="1094346" y="1683097"/>
            <a:ext cx="9974999" cy="6017032"/>
          </a:xfrm>
          <a:prstGeom prst="rect">
            <a:avLst/>
          </a:prstGeom>
          <a:noFill/>
        </p:spPr>
        <p:txBody>
          <a:bodyPr wrap="square" rtlCol="0">
            <a:spAutoFit/>
          </a:bodyPr>
          <a:lstStyle/>
          <a:p>
            <a:pPr marL="342900" indent="-342900">
              <a:buFont typeface="Arial" panose="020B0604020202020204" pitchFamily="34" charset="0"/>
              <a:buChar char="•"/>
            </a:pPr>
            <a:r>
              <a:rPr lang="en-US" sz="2400" b="1" dirty="0">
                <a:solidFill>
                  <a:srgbClr val="006CA7"/>
                </a:solidFill>
                <a:latin typeface="Helvetica" panose="020B0604020202020204" pitchFamily="34" charset="0"/>
                <a:cs typeface="Helvetica" panose="020B0604020202020204" pitchFamily="34" charset="0"/>
              </a:rPr>
              <a:t>Moore’s Law: </a:t>
            </a:r>
            <a:r>
              <a:rPr lang="en-US" sz="2400" dirty="0">
                <a:latin typeface="Helvetica" panose="020B0604020202020204" pitchFamily="34" charset="0"/>
                <a:ea typeface="Helvetica" charset="0"/>
                <a:cs typeface="Helvetica" panose="020B0604020202020204" pitchFamily="34" charset="0"/>
              </a:rPr>
              <a:t>Chip performance per dollar doubles every eighteen months.</a:t>
            </a:r>
          </a:p>
          <a:p>
            <a:pPr marL="342900" indent="-342900">
              <a:spcBef>
                <a:spcPts val="600"/>
              </a:spcBef>
              <a:buFont typeface="Arial" panose="020B0604020202020204" pitchFamily="34" charset="0"/>
              <a:buChar char="•"/>
            </a:pPr>
            <a:r>
              <a:rPr lang="en-US" sz="2400" b="1" dirty="0">
                <a:solidFill>
                  <a:srgbClr val="006CA7"/>
                </a:solidFill>
                <a:latin typeface="Helvetica" panose="020B0604020202020204" pitchFamily="34" charset="0"/>
                <a:ea typeface="Helvetica" charset="0"/>
                <a:cs typeface="Helvetica" panose="020B0604020202020204" pitchFamily="34" charset="0"/>
              </a:rPr>
              <a:t>microprocessor: </a:t>
            </a:r>
            <a:r>
              <a:rPr lang="en-US" sz="2400" dirty="0">
                <a:latin typeface="Helvetica" panose="020B0604020202020204" pitchFamily="34" charset="0"/>
                <a:cs typeface="Helvetica" panose="020B0604020202020204" pitchFamily="34" charset="0"/>
              </a:rPr>
              <a:t>Part of the computer that executes the instructions of a computer program. </a:t>
            </a:r>
            <a:endParaRPr lang="en-US" sz="2400" dirty="0">
              <a:latin typeface="Helvetica" panose="020B0604020202020204" pitchFamily="34" charset="0"/>
              <a:ea typeface="Helvetica" charset="0"/>
              <a:cs typeface="Helvetica" panose="020B0604020202020204" pitchFamily="34" charset="0"/>
            </a:endParaRPr>
          </a:p>
          <a:p>
            <a:pPr marL="342900" indent="-342900">
              <a:spcBef>
                <a:spcPts val="600"/>
              </a:spcBef>
              <a:buFont typeface="Arial" panose="020B0604020202020204" pitchFamily="34" charset="0"/>
              <a:buChar char="•"/>
            </a:pPr>
            <a:r>
              <a:rPr lang="en-US" sz="2400" b="1" dirty="0">
                <a:solidFill>
                  <a:srgbClr val="006CA7"/>
                </a:solidFill>
                <a:latin typeface="Helvetica" panose="020B0604020202020204" pitchFamily="34" charset="0"/>
                <a:ea typeface="Helvetica" charset="0"/>
                <a:cs typeface="Helvetica" panose="020B0604020202020204" pitchFamily="34" charset="0"/>
              </a:rPr>
              <a:t>random-access memory (RAM): </a:t>
            </a:r>
            <a:r>
              <a:rPr lang="en-US" sz="2400" dirty="0">
                <a:latin typeface="Helvetica" panose="020B0604020202020204" pitchFamily="34" charset="0"/>
                <a:cs typeface="Helvetica" panose="020B0604020202020204" pitchFamily="34" charset="0"/>
              </a:rPr>
              <a:t>Fast, chip-based volatile storage in a computing device</a:t>
            </a:r>
          </a:p>
          <a:p>
            <a:pPr marL="342900" indent="-342900">
              <a:spcBef>
                <a:spcPts val="600"/>
              </a:spcBef>
              <a:buFont typeface="Arial" panose="020B0604020202020204" pitchFamily="34" charset="0"/>
              <a:buChar char="•"/>
            </a:pPr>
            <a:r>
              <a:rPr lang="en-US" sz="2400" b="1" dirty="0">
                <a:solidFill>
                  <a:srgbClr val="006CA7"/>
                </a:solidFill>
                <a:latin typeface="Helvetica" panose="020B0604020202020204" pitchFamily="34" charset="0"/>
                <a:cs typeface="Helvetica" panose="020B0604020202020204" pitchFamily="34" charset="0"/>
              </a:rPr>
              <a:t>volatile memory: </a:t>
            </a:r>
            <a:r>
              <a:rPr lang="en-US" sz="2400" dirty="0">
                <a:latin typeface="Helvetica" panose="020B0604020202020204" pitchFamily="34" charset="0"/>
                <a:cs typeface="Helvetica" panose="020B0604020202020204" pitchFamily="34" charset="0"/>
              </a:rPr>
              <a:t>Storage that is wiped clean when power is cut off from a device.</a:t>
            </a:r>
          </a:p>
          <a:p>
            <a:pPr marL="342900" indent="-342900">
              <a:spcBef>
                <a:spcPts val="600"/>
              </a:spcBef>
              <a:buFont typeface="Arial" panose="020B0604020202020204" pitchFamily="34" charset="0"/>
              <a:buChar char="•"/>
            </a:pPr>
            <a:r>
              <a:rPr lang="en-US" sz="2400" b="1" dirty="0">
                <a:solidFill>
                  <a:srgbClr val="006CA7"/>
                </a:solidFill>
                <a:latin typeface="Helvetica" panose="020B0604020202020204" pitchFamily="34" charset="0"/>
                <a:ea typeface="Helvetica" charset="0"/>
                <a:cs typeface="Helvetica" panose="020B0604020202020204" pitchFamily="34" charset="0"/>
              </a:rPr>
              <a:t>nonvolatile memory: </a:t>
            </a:r>
            <a:r>
              <a:rPr lang="en-US" sz="2400" dirty="0">
                <a:latin typeface="Helvetica" panose="020B0604020202020204" pitchFamily="34" charset="0"/>
                <a:cs typeface="Helvetica" panose="020B0604020202020204" pitchFamily="34" charset="0"/>
              </a:rPr>
              <a:t>Storage that retains data even when powered down.</a:t>
            </a:r>
            <a:endParaRPr lang="en-US" sz="2400" dirty="0">
              <a:latin typeface="Helvetica" panose="020B0604020202020204" pitchFamily="34" charset="0"/>
              <a:ea typeface="Helvetica" charset="0"/>
              <a:cs typeface="Helvetica" panose="020B0604020202020204" pitchFamily="34" charset="0"/>
            </a:endParaRPr>
          </a:p>
          <a:p>
            <a:pPr marL="342900" indent="-342900">
              <a:spcBef>
                <a:spcPts val="600"/>
              </a:spcBef>
              <a:buFont typeface="Arial" panose="020B0604020202020204" pitchFamily="34" charset="0"/>
              <a:buChar char="•"/>
            </a:pPr>
            <a:endParaRPr lang="en-US" sz="2400" dirty="0">
              <a:latin typeface="Helvetica" panose="020B0604020202020204" pitchFamily="34" charset="0"/>
              <a:ea typeface="Helvetica" charset="0"/>
              <a:cs typeface="Helvetica" panose="020B0604020202020204" pitchFamily="34" charset="0"/>
            </a:endParaRP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a:latin typeface="Helvetica" panose="020B0604020202020204" pitchFamily="34" charset="0"/>
              <a:ea typeface="Helvetica" charset="0"/>
              <a:cs typeface="Helvetica" panose="020B0604020202020204" pitchFamily="34" charset="0"/>
            </a:endParaRPr>
          </a:p>
          <a:p>
            <a:pPr marL="342900" indent="-342900">
              <a:buFont typeface="Arial" panose="020B0604020202020204" pitchFamily="34" charset="0"/>
              <a:buChar char="•"/>
            </a:pPr>
            <a:endParaRPr lang="en-US" sz="2400" dirty="0">
              <a:latin typeface="Helvetica" panose="020B0604020202020204" pitchFamily="34" charset="0"/>
              <a:ea typeface="Helvetica" charset="0"/>
              <a:cs typeface="Helvetica" panose="020B0604020202020204" pitchFamily="34" charset="0"/>
            </a:endParaRPr>
          </a:p>
          <a:p>
            <a:r>
              <a:rPr lang="en-US" sz="2400" b="1" dirty="0">
                <a:solidFill>
                  <a:srgbClr val="006CA7"/>
                </a:solidFill>
                <a:latin typeface="Helvetica" panose="020B0604020202020204" pitchFamily="34" charset="0"/>
                <a:cs typeface="Helvetica" panose="020B0604020202020204" pitchFamily="34" charset="0"/>
              </a:rPr>
              <a:t> </a:t>
            </a:r>
          </a:p>
        </p:txBody>
      </p:sp>
    </p:spTree>
    <p:extLst>
      <p:ext uri="{BB962C8B-B14F-4D97-AF65-F5344CB8AC3E}">
        <p14:creationId xmlns:p14="http://schemas.microsoft.com/office/powerpoint/2010/main" val="2095623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066800" y="140546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pic>
        <p:nvPicPr>
          <p:cNvPr id="5" name="Picture 4"/>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11" name="TextBox 10"/>
          <p:cNvSpPr txBox="1"/>
          <p:nvPr/>
        </p:nvSpPr>
        <p:spPr>
          <a:xfrm>
            <a:off x="1066800" y="1779731"/>
            <a:ext cx="10058400" cy="4016484"/>
          </a:xfrm>
          <a:prstGeom prst="rect">
            <a:avLst/>
          </a:prstGeom>
          <a:noFill/>
        </p:spPr>
        <p:txBody>
          <a:bodyPr wrap="square" rtlCol="0">
            <a:spAutoFit/>
          </a:bodyPr>
          <a:lstStyle/>
          <a:p>
            <a:pPr marL="342900" indent="-342900">
              <a:buFont typeface="Arial" panose="020B0604020202020204" pitchFamily="34" charset="0"/>
              <a:buChar char="•"/>
            </a:pPr>
            <a:r>
              <a:rPr lang="en-US" sz="2400" b="1" dirty="0">
                <a:solidFill>
                  <a:srgbClr val="006CA7"/>
                </a:solidFill>
                <a:latin typeface="Helvetica" charset="0"/>
                <a:ea typeface="Helvetica" charset="0"/>
                <a:cs typeface="Helvetica" charset="0"/>
              </a:rPr>
              <a:t>flash memory: </a:t>
            </a:r>
            <a:r>
              <a:rPr lang="en-US" sz="2400" dirty="0">
                <a:latin typeface="Helvetica" charset="0"/>
                <a:ea typeface="Helvetica" charset="0"/>
                <a:cs typeface="Helvetica" charset="0"/>
              </a:rPr>
              <a:t>Nonvolatile, chip-based storage.</a:t>
            </a:r>
          </a:p>
          <a:p>
            <a:pPr marL="342900" indent="-342900">
              <a:spcBef>
                <a:spcPts val="600"/>
              </a:spcBef>
              <a:buFont typeface="Arial" panose="020B0604020202020204" pitchFamily="34" charset="0"/>
              <a:buChar char="•"/>
            </a:pPr>
            <a:r>
              <a:rPr lang="en-US" sz="2400" b="1" dirty="0">
                <a:solidFill>
                  <a:srgbClr val="006CA7"/>
                </a:solidFill>
                <a:latin typeface="Helvetica" charset="0"/>
                <a:ea typeface="Helvetica" charset="0"/>
                <a:cs typeface="Helvetica" charset="0"/>
              </a:rPr>
              <a:t>solid state electronics: </a:t>
            </a:r>
            <a:r>
              <a:rPr lang="en-US" sz="2400" dirty="0">
                <a:latin typeface="Helvetica" charset="0"/>
                <a:ea typeface="Helvetica" charset="0"/>
                <a:cs typeface="Helvetica" charset="0"/>
              </a:rPr>
              <a:t>Semiconductor-based devices.</a:t>
            </a:r>
          </a:p>
          <a:p>
            <a:pPr marL="342900" indent="-342900">
              <a:spcBef>
                <a:spcPts val="600"/>
              </a:spcBef>
              <a:buFont typeface="Arial" panose="020B0604020202020204" pitchFamily="34" charset="0"/>
              <a:buChar char="•"/>
            </a:pPr>
            <a:r>
              <a:rPr lang="en-US" sz="2400" b="1" dirty="0">
                <a:solidFill>
                  <a:srgbClr val="006CA7"/>
                </a:solidFill>
                <a:latin typeface="Helvetica" charset="0"/>
                <a:ea typeface="Helvetica" charset="0"/>
                <a:cs typeface="Helvetica" charset="0"/>
              </a:rPr>
              <a:t>semiconductor: </a:t>
            </a:r>
            <a:r>
              <a:rPr lang="en-US" sz="2400" dirty="0">
                <a:latin typeface="Helvetica" charset="0"/>
                <a:ea typeface="Helvetica" charset="0"/>
                <a:cs typeface="Helvetica" charset="0"/>
              </a:rPr>
              <a:t>Substance such as silicon dioxide used inside most computer chips that is capable of enabling and inhibiting the flow of electricity.</a:t>
            </a:r>
          </a:p>
          <a:p>
            <a:pPr marL="342900" indent="-342900">
              <a:spcBef>
                <a:spcPts val="600"/>
              </a:spcBef>
              <a:buFont typeface="Arial" panose="020B0604020202020204" pitchFamily="34" charset="0"/>
              <a:buChar char="•"/>
            </a:pPr>
            <a:r>
              <a:rPr lang="en-US" sz="2400" b="1" dirty="0">
                <a:solidFill>
                  <a:srgbClr val="006CA7"/>
                </a:solidFill>
                <a:latin typeface="Helvetica" charset="0"/>
                <a:ea typeface="Helvetica" charset="0"/>
                <a:cs typeface="Helvetica" charset="0"/>
              </a:rPr>
              <a:t>optical fiber line: </a:t>
            </a:r>
            <a:r>
              <a:rPr lang="en-US" sz="2400" dirty="0">
                <a:latin typeface="Helvetica" charset="0"/>
                <a:ea typeface="Helvetica" charset="0"/>
                <a:cs typeface="Helvetica" charset="0"/>
              </a:rPr>
              <a:t>High-speed glass or plastic-lined networking cable used in telecommunications.</a:t>
            </a:r>
          </a:p>
          <a:p>
            <a:endParaRPr lang="en-US" sz="2400" dirty="0">
              <a:latin typeface="Helvetica" panose="020B0604020202020204" pitchFamily="34" charset="0"/>
              <a:ea typeface="Helvetica" charset="0"/>
              <a:cs typeface="Helvetica" panose="020B0604020202020204" pitchFamily="34" charset="0"/>
            </a:endParaRPr>
          </a:p>
          <a:p>
            <a:pPr marL="342900" indent="-342900">
              <a:buFont typeface="Arial" panose="020B0604020202020204" pitchFamily="34" charset="0"/>
              <a:buChar char="•"/>
            </a:pPr>
            <a:endParaRPr lang="en-US" sz="2400" dirty="0">
              <a:latin typeface="Helvetica" panose="020B0604020202020204" pitchFamily="34" charset="0"/>
              <a:ea typeface="Helvetica" charset="0"/>
              <a:cs typeface="Helvetica" panose="020B0604020202020204" pitchFamily="34" charset="0"/>
            </a:endParaRPr>
          </a:p>
          <a:p>
            <a:r>
              <a:rPr lang="en-US" sz="2400" b="1" dirty="0">
                <a:solidFill>
                  <a:srgbClr val="006CA7"/>
                </a:solidFill>
                <a:latin typeface="Helvetica" panose="020B0604020202020204" pitchFamily="34" charset="0"/>
                <a:cs typeface="Helvetica" panose="020B0604020202020204" pitchFamily="34" charset="0"/>
              </a:rPr>
              <a:t> </a:t>
            </a:r>
          </a:p>
        </p:txBody>
      </p:sp>
      <p:sp>
        <p:nvSpPr>
          <p:cNvPr id="6" name="Title 1"/>
          <p:cNvSpPr txBox="1">
            <a:spLocks/>
          </p:cNvSpPr>
          <p:nvPr/>
        </p:nvSpPr>
        <p:spPr>
          <a:xfrm>
            <a:off x="1997595" y="624438"/>
            <a:ext cx="9071750" cy="58057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Helvetica" panose="020B0604020202020204" pitchFamily="34" charset="0"/>
                <a:ea typeface="Roboto" charset="0"/>
                <a:cs typeface="Helvetica" panose="020B0604020202020204" pitchFamily="34" charset="0"/>
              </a:rPr>
              <a:t>Some </a:t>
            </a:r>
            <a:r>
              <a:rPr lang="en-US" sz="3200" dirty="0" smtClean="0">
                <a:latin typeface="Helvetica" panose="020B0604020202020204" pitchFamily="34" charset="0"/>
                <a:ea typeface="Roboto" charset="0"/>
                <a:cs typeface="Helvetica" panose="020B0604020202020204" pitchFamily="34" charset="0"/>
              </a:rPr>
              <a:t>Definitions (cont’d)</a:t>
            </a:r>
            <a:endParaRPr lang="en-US" altLang="en-US" sz="3200" dirty="0">
              <a:latin typeface="Helvetica" panose="020B0604020202020204" pitchFamily="34" charset="0"/>
              <a:ea typeface="Roboto" charset="0"/>
              <a:cs typeface="Helvetica" panose="020B0604020202020204" pitchFamily="34" charset="0"/>
            </a:endParaRPr>
          </a:p>
        </p:txBody>
      </p:sp>
    </p:spTree>
    <p:extLst>
      <p:ext uri="{BB962C8B-B14F-4D97-AF65-F5344CB8AC3E}">
        <p14:creationId xmlns:p14="http://schemas.microsoft.com/office/powerpoint/2010/main" val="3719080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a:off x="1066800" y="140546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pic>
        <p:nvPicPr>
          <p:cNvPr id="3" name="Picture 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4" name="Title 1"/>
          <p:cNvSpPr txBox="1">
            <a:spLocks/>
          </p:cNvSpPr>
          <p:nvPr/>
        </p:nvSpPr>
        <p:spPr>
          <a:xfrm>
            <a:off x="2008745" y="437670"/>
            <a:ext cx="9116455" cy="967797"/>
          </a:xfrm>
          <a:prstGeom prst="rect">
            <a:avLst/>
          </a:prstGeom>
        </p:spPr>
        <p:txBody>
          <a:bodyP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smtClean="0">
                <a:latin typeface="Helvetica" panose="020B0604020202020204" pitchFamily="34" charset="0"/>
                <a:ea typeface="Roboto" charset="0"/>
                <a:cs typeface="Helvetica" panose="020B0604020202020204" pitchFamily="34" charset="0"/>
              </a:rPr>
              <a:t>Figure 5.1: Advancing </a:t>
            </a:r>
            <a:r>
              <a:rPr lang="en-US" sz="3200" dirty="0">
                <a:latin typeface="Helvetica" panose="020B0604020202020204" pitchFamily="34" charset="0"/>
                <a:ea typeface="Roboto" charset="0"/>
                <a:cs typeface="Helvetica" panose="020B0604020202020204" pitchFamily="34" charset="0"/>
              </a:rPr>
              <a:t>Rates </a:t>
            </a:r>
            <a:r>
              <a:rPr lang="en-US" sz="3200">
                <a:latin typeface="Helvetica" panose="020B0604020202020204" pitchFamily="34" charset="0"/>
                <a:ea typeface="Roboto" charset="0"/>
                <a:cs typeface="Helvetica" panose="020B0604020202020204" pitchFamily="34" charset="0"/>
              </a:rPr>
              <a:t>of </a:t>
            </a:r>
            <a:r>
              <a:rPr lang="en-US" sz="3200" smtClean="0">
                <a:latin typeface="Helvetica" panose="020B0604020202020204" pitchFamily="34" charset="0"/>
                <a:ea typeface="Roboto" charset="0"/>
                <a:cs typeface="Helvetica" panose="020B0604020202020204" pitchFamily="34" charset="0"/>
              </a:rPr>
              <a:t>Technology (Silicon</a:t>
            </a:r>
            <a:r>
              <a:rPr lang="en-US" sz="3200" dirty="0">
                <a:latin typeface="Helvetica" panose="020B0604020202020204" pitchFamily="34" charset="0"/>
                <a:ea typeface="Roboto" charset="0"/>
                <a:cs typeface="Helvetica" panose="020B0604020202020204" pitchFamily="34" charset="0"/>
              </a:rPr>
              <a:t>, Storage, Telecom)</a:t>
            </a:r>
            <a:endParaRPr lang="en-US" altLang="en-US" sz="3200" dirty="0">
              <a:latin typeface="Helvetica" panose="020B0604020202020204" pitchFamily="34" charset="0"/>
              <a:ea typeface="Roboto" charset="0"/>
              <a:cs typeface="Helvetica" panose="020B0604020202020204" pitchFamily="34" charset="0"/>
            </a:endParaRPr>
          </a:p>
        </p:txBody>
      </p:sp>
      <p:pic>
        <p:nvPicPr>
          <p:cNvPr id="7" name="Picture 6">
            <a:extLst>
              <a:ext uri="{FF2B5EF4-FFF2-40B4-BE49-F238E27FC236}">
                <a16:creationId xmlns="" xmlns:a16="http://schemas.microsoft.com/office/drawing/2014/main" id="{3D900D5B-59BF-C842-807C-01FBC1EB6AC8}"/>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2704835" y="1872481"/>
            <a:ext cx="6782329" cy="4786486"/>
          </a:xfrm>
          <a:prstGeom prst="rect">
            <a:avLst/>
          </a:prstGeom>
        </p:spPr>
      </p:pic>
    </p:spTree>
    <p:extLst>
      <p:ext uri="{BB962C8B-B14F-4D97-AF65-F5344CB8AC3E}">
        <p14:creationId xmlns:p14="http://schemas.microsoft.com/office/powerpoint/2010/main" val="954799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a:off x="1066800" y="137393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pic>
        <p:nvPicPr>
          <p:cNvPr id="3" name="Picture 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4" name="Title 1"/>
          <p:cNvSpPr txBox="1">
            <a:spLocks/>
          </p:cNvSpPr>
          <p:nvPr/>
        </p:nvSpPr>
        <p:spPr>
          <a:xfrm>
            <a:off x="1996389" y="623352"/>
            <a:ext cx="9937448" cy="58057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Helvetica" panose="020B0604020202020204" pitchFamily="34" charset="0"/>
                <a:ea typeface="Roboto" charset="0"/>
                <a:cs typeface="Helvetica" panose="020B0604020202020204" pitchFamily="34" charset="0"/>
              </a:rPr>
              <a:t>Get Out Your Crystal Ball</a:t>
            </a:r>
            <a:endParaRPr lang="en-US" altLang="en-US" sz="3200" dirty="0">
              <a:latin typeface="Helvetica" panose="020B0604020202020204" pitchFamily="34" charset="0"/>
              <a:ea typeface="Roboto" charset="0"/>
              <a:cs typeface="Helvetica" panose="020B0604020202020204" pitchFamily="34" charset="0"/>
            </a:endParaRPr>
          </a:p>
        </p:txBody>
      </p:sp>
      <p:sp>
        <p:nvSpPr>
          <p:cNvPr id="6" name="Content Placeholder 2"/>
          <p:cNvSpPr txBox="1">
            <a:spLocks/>
          </p:cNvSpPr>
          <p:nvPr/>
        </p:nvSpPr>
        <p:spPr>
          <a:xfrm>
            <a:off x="1066800" y="1763486"/>
            <a:ext cx="10058400" cy="4800600"/>
          </a:xfrm>
          <a:prstGeom prst="rect">
            <a:avLst/>
          </a:prstGeom>
        </p:spPr>
        <p:txBody>
          <a:bodyPr>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altLang="en-US" sz="2400" b="1" dirty="0">
                <a:solidFill>
                  <a:srgbClr val="006CA7"/>
                </a:solidFill>
                <a:latin typeface="Helvetica" panose="020B0604020202020204" pitchFamily="34" charset="0"/>
                <a:ea typeface="Roboto" charset="0"/>
                <a:cs typeface="Helvetica" panose="020B0604020202020204" pitchFamily="34" charset="0"/>
              </a:rPr>
              <a:t>price elasticity:</a:t>
            </a:r>
            <a:r>
              <a:rPr lang="en-US" altLang="en-US" sz="2400" dirty="0">
                <a:solidFill>
                  <a:srgbClr val="006CA7"/>
                </a:solidFill>
                <a:latin typeface="Helvetica" panose="020B0604020202020204" pitchFamily="34" charset="0"/>
                <a:ea typeface="Roboto" charset="0"/>
                <a:cs typeface="Helvetica" panose="020B0604020202020204" pitchFamily="34" charset="0"/>
              </a:rPr>
              <a:t> </a:t>
            </a:r>
            <a:r>
              <a:rPr lang="en-US" altLang="en-US" sz="2400" dirty="0">
                <a:latin typeface="Helvetica" panose="020B0604020202020204" pitchFamily="34" charset="0"/>
                <a:ea typeface="Roboto" charset="0"/>
                <a:cs typeface="Helvetica" panose="020B0604020202020204" pitchFamily="34" charset="0"/>
              </a:rPr>
              <a:t>Rate at which the demand for a product or service fluctuates with price change.</a:t>
            </a:r>
          </a:p>
          <a:p>
            <a:r>
              <a:rPr lang="en-US" altLang="en-US" sz="2400" dirty="0">
                <a:latin typeface="Helvetica" panose="020B0604020202020204" pitchFamily="34" charset="0"/>
                <a:ea typeface="Roboto" charset="0"/>
                <a:cs typeface="Helvetica" panose="020B0604020202020204" pitchFamily="34" charset="0"/>
              </a:rPr>
              <a:t>Evolving waves of computing:</a:t>
            </a:r>
          </a:p>
          <a:p>
            <a:pPr lvl="1"/>
            <a:r>
              <a:rPr lang="en-US" altLang="en-US" sz="2000" dirty="0">
                <a:latin typeface="Helvetica" panose="020B0604020202020204" pitchFamily="34" charset="0"/>
                <a:ea typeface="Roboto" charset="0"/>
                <a:cs typeface="Helvetica" panose="020B0604020202020204" pitchFamily="34" charset="0"/>
              </a:rPr>
              <a:t>1960s - Mainframe computers</a:t>
            </a:r>
          </a:p>
          <a:p>
            <a:pPr lvl="1"/>
            <a:r>
              <a:rPr lang="en-US" altLang="en-US" sz="2000" dirty="0">
                <a:latin typeface="Helvetica" panose="020B0604020202020204" pitchFamily="34" charset="0"/>
                <a:ea typeface="Roboto" charset="0"/>
                <a:cs typeface="Helvetica" panose="020B0604020202020204" pitchFamily="34" charset="0"/>
              </a:rPr>
              <a:t>1970s - Minicomputers</a:t>
            </a:r>
          </a:p>
          <a:p>
            <a:pPr lvl="1"/>
            <a:r>
              <a:rPr lang="en-US" altLang="en-US" sz="2000" dirty="0">
                <a:latin typeface="Helvetica" panose="020B0604020202020204" pitchFamily="34" charset="0"/>
                <a:ea typeface="Roboto" charset="0"/>
                <a:cs typeface="Helvetica" panose="020B0604020202020204" pitchFamily="34" charset="0"/>
              </a:rPr>
              <a:t>1980s - PCs </a:t>
            </a:r>
          </a:p>
          <a:p>
            <a:pPr lvl="1"/>
            <a:r>
              <a:rPr lang="en-US" altLang="en-US" sz="2000" dirty="0">
                <a:latin typeface="Helvetica" panose="020B0604020202020204" pitchFamily="34" charset="0"/>
                <a:ea typeface="Roboto" charset="0"/>
                <a:cs typeface="Helvetica" panose="020B0604020202020204" pitchFamily="34" charset="0"/>
              </a:rPr>
              <a:t>1990s - Internet computing</a:t>
            </a:r>
          </a:p>
          <a:p>
            <a:pPr lvl="1"/>
            <a:r>
              <a:rPr lang="en-US" altLang="en-US" sz="2000" dirty="0">
                <a:latin typeface="Helvetica" panose="020B0604020202020204" pitchFamily="34" charset="0"/>
                <a:ea typeface="Roboto" charset="0"/>
                <a:cs typeface="Helvetica" panose="020B0604020202020204" pitchFamily="34" charset="0"/>
              </a:rPr>
              <a:t>2000s - Smartphone revolution</a:t>
            </a:r>
          </a:p>
          <a:p>
            <a:pPr lvl="1"/>
            <a:r>
              <a:rPr lang="en-US" altLang="en-US" sz="2000" dirty="0">
                <a:latin typeface="Helvetica" panose="020B0604020202020204" pitchFamily="34" charset="0"/>
                <a:ea typeface="Roboto" charset="0"/>
                <a:cs typeface="Helvetica" panose="020B0604020202020204" pitchFamily="34" charset="0"/>
              </a:rPr>
              <a:t>2010s - Pervasive computing</a:t>
            </a:r>
          </a:p>
          <a:p>
            <a:pPr lvl="2"/>
            <a:r>
              <a:rPr lang="en-US" altLang="en-US" sz="1800" dirty="0">
                <a:latin typeface="Helvetica" panose="020B0604020202020204" pitchFamily="34" charset="0"/>
                <a:ea typeface="Roboto" charset="0"/>
                <a:cs typeface="Helvetica" panose="020B0604020202020204" pitchFamily="34" charset="0"/>
              </a:rPr>
              <a:t>Vision of embedding low-cost sensors, processors, and communication into a wide array of products and the environment.</a:t>
            </a:r>
          </a:p>
          <a:p>
            <a:pPr lvl="2"/>
            <a:r>
              <a:rPr lang="en-US" altLang="en-US" sz="1800" dirty="0">
                <a:latin typeface="Helvetica" panose="020B0604020202020204" pitchFamily="34" charset="0"/>
                <a:ea typeface="Roboto" charset="0"/>
                <a:cs typeface="Helvetica" panose="020B0604020202020204" pitchFamily="34" charset="0"/>
              </a:rPr>
              <a:t>Allow a vast network to collect data, analyze input, and automatically coordinate collective action.</a:t>
            </a:r>
          </a:p>
          <a:p>
            <a:pPr lvl="2"/>
            <a:endParaRPr lang="en-US" altLang="en-US" dirty="0">
              <a:latin typeface="Roboto" charset="0"/>
              <a:ea typeface="Roboto" charset="0"/>
              <a:cs typeface="Roboto" charset="0"/>
            </a:endParaRPr>
          </a:p>
        </p:txBody>
      </p:sp>
    </p:spTree>
    <p:extLst>
      <p:ext uri="{BB962C8B-B14F-4D97-AF65-F5344CB8AC3E}">
        <p14:creationId xmlns:p14="http://schemas.microsoft.com/office/powerpoint/2010/main" val="1582893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 xmlns:a16="http://schemas.microsoft.com/office/drawing/2014/main" id="{4477724D-D528-C140-9C6B-C26EE2D93ABB}"/>
              </a:ext>
            </a:extLst>
          </p:cNvPr>
          <p:cNvCxnSpPr/>
          <p:nvPr/>
        </p:nvCxnSpPr>
        <p:spPr>
          <a:xfrm>
            <a:off x="1066800" y="1373937"/>
            <a:ext cx="10058400" cy="0"/>
          </a:xfrm>
          <a:prstGeom prst="line">
            <a:avLst/>
          </a:prstGeom>
          <a:ln w="76200">
            <a:solidFill>
              <a:srgbClr val="006CA7"/>
            </a:solidFill>
          </a:ln>
        </p:spPr>
        <p:style>
          <a:lnRef idx="3">
            <a:schemeClr val="accent2"/>
          </a:lnRef>
          <a:fillRef idx="0">
            <a:schemeClr val="accent2"/>
          </a:fillRef>
          <a:effectRef idx="2">
            <a:schemeClr val="accent2"/>
          </a:effectRef>
          <a:fontRef idx="minor">
            <a:schemeClr val="tx1"/>
          </a:fontRef>
        </p:style>
      </p:cxnSp>
      <p:sp>
        <p:nvSpPr>
          <p:cNvPr id="3" name="Title 1">
            <a:extLst>
              <a:ext uri="{FF2B5EF4-FFF2-40B4-BE49-F238E27FC236}">
                <a16:creationId xmlns="" xmlns:a16="http://schemas.microsoft.com/office/drawing/2014/main" id="{926FAE30-1F8B-4549-BD1F-E75C4184EFC9}"/>
              </a:ext>
            </a:extLst>
          </p:cNvPr>
          <p:cNvSpPr txBox="1">
            <a:spLocks/>
          </p:cNvSpPr>
          <p:nvPr/>
        </p:nvSpPr>
        <p:spPr>
          <a:xfrm>
            <a:off x="2000723" y="446634"/>
            <a:ext cx="9100413" cy="874057"/>
          </a:xfrm>
          <a:prstGeom prst="rect">
            <a:avLst/>
          </a:prstGeom>
        </p:spPr>
        <p:txBody>
          <a:bodyP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Helvetica" panose="020B0604020202020204" pitchFamily="34" charset="0"/>
                <a:ea typeface="Roboto" charset="0"/>
                <a:cs typeface="Helvetica" panose="020B0604020202020204" pitchFamily="34" charset="0"/>
              </a:rPr>
              <a:t>Tech Everywhere: From the Smart Thermostat to a Tweeting Diaper</a:t>
            </a:r>
            <a:endParaRPr lang="en-US" altLang="en-US" sz="3200" dirty="0">
              <a:latin typeface="Helvetica" panose="020B0604020202020204" pitchFamily="34" charset="0"/>
              <a:ea typeface="Roboto" charset="0"/>
              <a:cs typeface="Helvetica" panose="020B0604020202020204" pitchFamily="34" charset="0"/>
            </a:endParaRPr>
          </a:p>
        </p:txBody>
      </p:sp>
      <p:pic>
        <p:nvPicPr>
          <p:cNvPr id="4" name="Picture 3">
            <a:extLst>
              <a:ext uri="{FF2B5EF4-FFF2-40B4-BE49-F238E27FC236}">
                <a16:creationId xmlns="" xmlns:a16="http://schemas.microsoft.com/office/drawing/2014/main" id="{5F7F2D4F-7BB0-7F4F-B1E4-0A134CF4EB24}"/>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242567" y="578951"/>
            <a:ext cx="535965" cy="535965"/>
          </a:xfrm>
          <a:prstGeom prst="rect">
            <a:avLst/>
          </a:prstGeom>
        </p:spPr>
      </p:pic>
      <p:sp>
        <p:nvSpPr>
          <p:cNvPr id="5" name="Rectangle 4">
            <a:extLst>
              <a:ext uri="{FF2B5EF4-FFF2-40B4-BE49-F238E27FC236}">
                <a16:creationId xmlns="" xmlns:a16="http://schemas.microsoft.com/office/drawing/2014/main" id="{352AB7F2-CC14-2844-9AFE-8248127E80B4}"/>
              </a:ext>
            </a:extLst>
          </p:cNvPr>
          <p:cNvSpPr/>
          <p:nvPr/>
        </p:nvSpPr>
        <p:spPr>
          <a:xfrm>
            <a:off x="1066800" y="1714832"/>
            <a:ext cx="10242520" cy="3908762"/>
          </a:xfrm>
          <a:prstGeom prst="rect">
            <a:avLst/>
          </a:prstGeom>
        </p:spPr>
        <p:txBody>
          <a:bodyPr wrap="square">
            <a:spAutoFit/>
          </a:bodyPr>
          <a:lstStyle/>
          <a:p>
            <a:pPr marL="342900" indent="-342900">
              <a:buFont typeface="Arial" panose="020B0604020202020204" pitchFamily="34" charset="0"/>
              <a:buChar char="•"/>
            </a:pPr>
            <a:r>
              <a:rPr lang="en-US" sz="2400" dirty="0">
                <a:latin typeface="Helvetica" panose="020B0604020202020204" pitchFamily="34" charset="0"/>
                <a:ea typeface="Roboto" charset="0"/>
                <a:cs typeface="Helvetica" panose="020B0604020202020204" pitchFamily="34" charset="0"/>
              </a:rPr>
              <a:t>Nest is loaded with Moore’s Law smarts: motion sensors to tell if anyone’s in a room, a temperature sensor, a Wi-Fi connection to grab weather conditions outside—it even runs Linux. </a:t>
            </a:r>
          </a:p>
          <a:p>
            <a:pPr marL="342900" indent="-342900">
              <a:buFont typeface="Arial" panose="020B0604020202020204" pitchFamily="34" charset="0"/>
              <a:buChar char="•"/>
            </a:pPr>
            <a:r>
              <a:rPr lang="en-US" sz="2400" dirty="0">
                <a:latin typeface="Helvetica" panose="020B0604020202020204" pitchFamily="34" charset="0"/>
                <a:ea typeface="Roboto" charset="0"/>
                <a:cs typeface="Helvetica" panose="020B0604020202020204" pitchFamily="34" charset="0"/>
              </a:rPr>
              <a:t>Current “dumb” thermostats control about half of the energy use in a typical US home.</a:t>
            </a:r>
          </a:p>
          <a:p>
            <a:pPr marL="800100" lvl="1" indent="-342900">
              <a:buFont typeface="Arial" panose="020B0604020202020204" pitchFamily="34" charset="0"/>
              <a:buChar char="•"/>
            </a:pPr>
            <a:r>
              <a:rPr lang="en-US" sz="2000" dirty="0">
                <a:latin typeface="Helvetica" panose="020B0604020202020204" pitchFamily="34" charset="0"/>
                <a:ea typeface="Roboto" charset="0"/>
                <a:cs typeface="Helvetica" panose="020B0604020202020204" pitchFamily="34" charset="0"/>
              </a:rPr>
              <a:t>Nest users report shaving their heating and cooling bills by about 20 percent on average.</a:t>
            </a:r>
          </a:p>
          <a:p>
            <a:pPr marL="342900" indent="-342900">
              <a:buFont typeface="Arial" panose="020B0604020202020204" pitchFamily="34" charset="0"/>
              <a:buChar char="•"/>
            </a:pPr>
            <a:r>
              <a:rPr lang="en-US" sz="2400" dirty="0">
                <a:latin typeface="Helvetica" panose="020B0604020202020204" pitchFamily="34" charset="0"/>
                <a:ea typeface="Roboto" charset="0"/>
                <a:cs typeface="Helvetica" panose="020B0604020202020204" pitchFamily="34" charset="0"/>
              </a:rPr>
              <a:t>Other examples of fast, cheap computing showing up in products include:</a:t>
            </a:r>
          </a:p>
          <a:p>
            <a:pPr marL="800100" lvl="1" indent="-342900">
              <a:buFont typeface="Arial" panose="020B0604020202020204" pitchFamily="34" charset="0"/>
              <a:buChar char="•"/>
            </a:pPr>
            <a:r>
              <a:rPr lang="en-US" sz="2000" dirty="0">
                <a:latin typeface="Helvetica" panose="020B0604020202020204" pitchFamily="34" charset="0"/>
                <a:ea typeface="Roboto" charset="0"/>
                <a:cs typeface="Helvetica" panose="020B0604020202020204" pitchFamily="34" charset="0"/>
              </a:rPr>
              <a:t>An umbrella that receives wireless weather reports and will flash when rain is likely</a:t>
            </a:r>
            <a:r>
              <a:rPr lang="en-US" sz="2000" dirty="0" smtClean="0">
                <a:latin typeface="Helvetica" panose="020B0604020202020204" pitchFamily="34" charset="0"/>
                <a:ea typeface="Roboto" charset="0"/>
                <a:cs typeface="Helvetica" panose="020B0604020202020204" pitchFamily="34" charset="0"/>
              </a:rPr>
              <a:t>.</a:t>
            </a:r>
            <a:endParaRPr lang="en-US" sz="2000" dirty="0">
              <a:latin typeface="Helvetica" panose="020B0604020202020204" pitchFamily="34" charset="0"/>
              <a:ea typeface="Roboto" charset="0"/>
              <a:cs typeface="Helvetica" panose="020B0604020202020204" pitchFamily="34" charset="0"/>
            </a:endParaRPr>
          </a:p>
        </p:txBody>
      </p:sp>
    </p:spTree>
    <p:extLst>
      <p:ext uri="{BB962C8B-B14F-4D97-AF65-F5344CB8AC3E}">
        <p14:creationId xmlns:p14="http://schemas.microsoft.com/office/powerpoint/2010/main" val="3148381764"/>
      </p:ext>
    </p:extLst>
  </p:cSld>
  <p:clrMapOvr>
    <a:masterClrMapping/>
  </p:clrMapOvr>
</p:sld>
</file>

<file path=ppt/theme/theme1.xml><?xml version="1.0" encoding="utf-8"?>
<a:theme xmlns:a="http://schemas.openxmlformats.org/drawingml/2006/main" name="Blank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inciples of Macro" id="{89D2DF60-FA8A-FE43-B1E9-BFF76EF19FB0}" vid="{BE2FFA3C-8978-CF4C-B22A-2D8E0E366F97}"/>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owerpoint Template FWK" id="{D9B7F069-24F3-49FE-8B28-D73D13735FD5}" vid="{C6227C5D-E9CF-4549-9F83-7576F929F3D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Mastering Org Behvaior</Template>
  <TotalTime>2770</TotalTime>
  <Words>2822</Words>
  <Application>Microsoft Macintosh PowerPoint</Application>
  <PresentationFormat>Widescreen</PresentationFormat>
  <Paragraphs>252</Paragraphs>
  <Slides>37</Slides>
  <Notes>32</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37</vt:i4>
      </vt:variant>
    </vt:vector>
  </HeadingPairs>
  <TitlesOfParts>
    <vt:vector size="48" baseType="lpstr">
      <vt:lpstr>Calibri</vt:lpstr>
      <vt:lpstr>Helvetica</vt:lpstr>
      <vt:lpstr>Lato</vt:lpstr>
      <vt:lpstr>MS PGothic</vt:lpstr>
      <vt:lpstr>ＭＳ Ｐゴシック</vt:lpstr>
      <vt:lpstr>Roboto</vt:lpstr>
      <vt:lpstr>Source Sans Pro</vt:lpstr>
      <vt:lpstr>Verdana</vt:lpstr>
      <vt:lpstr>Arial</vt:lpstr>
      <vt:lpstr>Blank Slide</vt:lpstr>
      <vt:lpstr>1_Office Theme</vt:lpstr>
      <vt:lpstr>Information Systems: A Manager’s Guide to  Harnessing Technology, V8.0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information_systems_8_0_ch05_powerpoint_lecture_notes-FW_BA.pptx</dc:title>
  <dc:creator>FlatWorld</dc:creator>
  <cp:lastModifiedBy>FlatWorld</cp:lastModifiedBy>
  <cp:revision>105</cp:revision>
  <cp:lastPrinted>2018-09-01T13:22:12Z</cp:lastPrinted>
  <dcterms:created xsi:type="dcterms:W3CDTF">2017-05-19T13:43:17Z</dcterms:created>
  <dcterms:modified xsi:type="dcterms:W3CDTF">2019-12-23T18:14:18Z</dcterms:modified>
  <dc:description>Created exclusively for Kevin Sly &lt;slyke@gram.edu&gt;</dc:description>
  <cp:keywords>fwbainc FlatWorld</cp:keywords>
</cp:coreProperties>
</file>